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59"/>
  </p:notesMasterIdLst>
  <p:sldIdLst>
    <p:sldId id="307" r:id="rId2"/>
    <p:sldId id="262" r:id="rId3"/>
    <p:sldId id="304" r:id="rId4"/>
    <p:sldId id="264" r:id="rId5"/>
    <p:sldId id="301" r:id="rId6"/>
    <p:sldId id="305" r:id="rId7"/>
    <p:sldId id="316" r:id="rId8"/>
    <p:sldId id="269" r:id="rId9"/>
    <p:sldId id="317" r:id="rId10"/>
    <p:sldId id="319" r:id="rId11"/>
    <p:sldId id="320" r:id="rId12"/>
    <p:sldId id="321" r:id="rId13"/>
    <p:sldId id="328" r:id="rId14"/>
    <p:sldId id="329" r:id="rId15"/>
    <p:sldId id="341" r:id="rId16"/>
    <p:sldId id="308" r:id="rId17"/>
    <p:sldId id="309" r:id="rId18"/>
    <p:sldId id="336" r:id="rId19"/>
    <p:sldId id="337" r:id="rId20"/>
    <p:sldId id="338" r:id="rId21"/>
    <p:sldId id="339" r:id="rId22"/>
    <p:sldId id="340" r:id="rId23"/>
    <p:sldId id="310" r:id="rId24"/>
    <p:sldId id="311" r:id="rId25"/>
    <p:sldId id="342" r:id="rId26"/>
    <p:sldId id="312" r:id="rId27"/>
    <p:sldId id="298" r:id="rId28"/>
    <p:sldId id="315" r:id="rId29"/>
    <p:sldId id="297" r:id="rId30"/>
    <p:sldId id="313" r:id="rId31"/>
    <p:sldId id="314" r:id="rId32"/>
    <p:sldId id="302" r:id="rId33"/>
    <p:sldId id="282" r:id="rId34"/>
    <p:sldId id="258" r:id="rId35"/>
    <p:sldId id="257" r:id="rId36"/>
    <p:sldId id="283" r:id="rId37"/>
    <p:sldId id="287" r:id="rId38"/>
    <p:sldId id="288" r:id="rId39"/>
    <p:sldId id="289" r:id="rId40"/>
    <p:sldId id="290" r:id="rId41"/>
    <p:sldId id="291" r:id="rId42"/>
    <p:sldId id="292" r:id="rId43"/>
    <p:sldId id="293" r:id="rId44"/>
    <p:sldId id="294" r:id="rId45"/>
    <p:sldId id="295" r:id="rId46"/>
    <p:sldId id="334" r:id="rId47"/>
    <p:sldId id="343" r:id="rId48"/>
    <p:sldId id="344" r:id="rId49"/>
    <p:sldId id="345" r:id="rId50"/>
    <p:sldId id="346" r:id="rId51"/>
    <p:sldId id="261" r:id="rId52"/>
    <p:sldId id="303" r:id="rId53"/>
    <p:sldId id="263" r:id="rId54"/>
    <p:sldId id="299" r:id="rId55"/>
    <p:sldId id="306" r:id="rId56"/>
    <p:sldId id="335" r:id="rId57"/>
    <p:sldId id="28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372">
          <p15:clr>
            <a:srgbClr val="A4A3A4"/>
          </p15:clr>
        </p15:guide>
        <p15:guide id="4" orient="horz" pos="2682" userDrawn="1">
          <p15:clr>
            <a:srgbClr val="A4A3A4"/>
          </p15:clr>
        </p15:guide>
        <p15:guide id="5" pos="2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97" autoAdjust="0"/>
  </p:normalViewPr>
  <p:slideViewPr>
    <p:cSldViewPr snapToGrid="0" snapToObjects="1">
      <p:cViewPr varScale="1">
        <p:scale>
          <a:sx n="62" d="100"/>
          <a:sy n="62" d="100"/>
        </p:scale>
        <p:origin x="1626" y="72"/>
      </p:cViewPr>
      <p:guideLst>
        <p:guide orient="horz" pos="2160"/>
        <p:guide pos="2880"/>
        <p:guide pos="2372"/>
        <p:guide orient="horz" pos="2682"/>
        <p:guide pos="221"/>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Büyüme Oranı</c:v>
                </c:pt>
              </c:strCache>
            </c:strRef>
          </c:tx>
          <c:marker>
            <c:symbol val="diamond"/>
            <c:size val="9"/>
          </c:marker>
          <c:dLbls>
            <c:dLbl>
              <c:idx val="1"/>
              <c:layout/>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c:formatCode>
                <c:ptCount val="6"/>
                <c:pt idx="0">
                  <c:v>8.4000000000000019E-2</c:v>
                </c:pt>
                <c:pt idx="1">
                  <c:v>2.2000000000000002E-2</c:v>
                </c:pt>
                <c:pt idx="2">
                  <c:v>3.6000000000000004E-2</c:v>
                </c:pt>
                <c:pt idx="3">
                  <c:v>4.0000000000000008E-2</c:v>
                </c:pt>
                <c:pt idx="4">
                  <c:v>5.000000000000001E-2</c:v>
                </c:pt>
                <c:pt idx="5">
                  <c:v>5.000000000000001E-2</c:v>
                </c:pt>
              </c:numCache>
            </c:numRef>
          </c:val>
          <c:smooth val="0"/>
        </c:ser>
        <c:dLbls>
          <c:showLegendKey val="0"/>
          <c:showVal val="0"/>
          <c:showCatName val="0"/>
          <c:showSerName val="0"/>
          <c:showPercent val="0"/>
          <c:showBubbleSize val="0"/>
        </c:dLbls>
        <c:marker val="1"/>
        <c:smooth val="0"/>
        <c:axId val="145751880"/>
        <c:axId val="145752272"/>
      </c:lineChart>
      <c:catAx>
        <c:axId val="145751880"/>
        <c:scaling>
          <c:orientation val="minMax"/>
        </c:scaling>
        <c:delete val="0"/>
        <c:axPos val="b"/>
        <c:numFmt formatCode="General" sourceLinked="1"/>
        <c:majorTickMark val="out"/>
        <c:minorTickMark val="none"/>
        <c:tickLblPos val="nextTo"/>
        <c:crossAx val="145752272"/>
        <c:crosses val="autoZero"/>
        <c:auto val="1"/>
        <c:lblAlgn val="ctr"/>
        <c:lblOffset val="100"/>
        <c:noMultiLvlLbl val="0"/>
      </c:catAx>
      <c:valAx>
        <c:axId val="145752272"/>
        <c:scaling>
          <c:orientation val="minMax"/>
        </c:scaling>
        <c:delete val="1"/>
        <c:axPos val="l"/>
        <c:numFmt formatCode="0%" sourceLinked="1"/>
        <c:majorTickMark val="out"/>
        <c:minorTickMark val="none"/>
        <c:tickLblPos val="none"/>
        <c:crossAx val="145751880"/>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Ülkemize boş girip yük alan ilk 10 yabancı ülke</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Pt>
            <c:idx val="8"/>
            <c:bubble3D val="0"/>
            <c:spPr>
              <a:solidFill>
                <a:schemeClr val="accent3">
                  <a:lumMod val="60000"/>
                </a:schemeClr>
              </a:solidFill>
              <a:ln>
                <a:noFill/>
              </a:ln>
              <a:effectLst/>
            </c:spPr>
          </c:dPt>
          <c:dPt>
            <c:idx val="9"/>
            <c:bubble3D val="0"/>
            <c:spPr>
              <a:solidFill>
                <a:schemeClr val="accent4">
                  <a:lumMod val="60000"/>
                </a:schemeClr>
              </a:solidFill>
              <a:ln>
                <a:noFill/>
              </a:ln>
              <a:effectLst/>
            </c:spPr>
          </c:dPt>
          <c:dLbls>
            <c:dLbl>
              <c:idx val="7"/>
              <c:layout>
                <c:manualLayout>
                  <c:x val="-1.5393057454288724E-3"/>
                  <c:y val="-2.41056867891513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tr-TR"/>
                </a:p>
              </c:txPr>
              <c:showLegendKey val="0"/>
              <c:showVal val="1"/>
              <c:showCatName val="1"/>
              <c:showSerName val="0"/>
              <c:showPercent val="0"/>
              <c:showBubbleSize val="0"/>
              <c:extLst>
                <c:ext xmlns:c15="http://schemas.microsoft.com/office/drawing/2012/chart" uri="{CE6537A1-D6FC-4f65-9D91-7224C49458BB}">
                  <c15:layout/>
                </c:ext>
              </c:extLst>
            </c:dLbl>
            <c:dLbl>
              <c:idx val="9"/>
              <c:layout>
                <c:manualLayout>
                  <c:x val="1.4771359068805204E-2"/>
                  <c:y val="-5.6503937007874021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tr-TR"/>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Sheet1!$A$2:$A$11</c:f>
              <c:strCache>
                <c:ptCount val="10"/>
                <c:pt idx="0">
                  <c:v>Gürcistan</c:v>
                </c:pt>
                <c:pt idx="1">
                  <c:v>Bulgaristan</c:v>
                </c:pt>
                <c:pt idx="2">
                  <c:v>Irak</c:v>
                </c:pt>
                <c:pt idx="3">
                  <c:v>Moldovya</c:v>
                </c:pt>
                <c:pt idx="4">
                  <c:v>Romanya</c:v>
                </c:pt>
                <c:pt idx="5">
                  <c:v>Makedonya</c:v>
                </c:pt>
                <c:pt idx="6">
                  <c:v>İran</c:v>
                </c:pt>
                <c:pt idx="7">
                  <c:v>Ukrayna</c:v>
                </c:pt>
                <c:pt idx="8">
                  <c:v>Rusya</c:v>
                </c:pt>
                <c:pt idx="9">
                  <c:v>Azerbaycan</c:v>
                </c:pt>
              </c:strCache>
            </c:strRef>
          </c:cat>
          <c:val>
            <c:numRef>
              <c:f>Sheet1!$B$2:$B$11</c:f>
              <c:numCache>
                <c:formatCode>General</c:formatCode>
                <c:ptCount val="10"/>
                <c:pt idx="0">
                  <c:v>19</c:v>
                </c:pt>
                <c:pt idx="1">
                  <c:v>18</c:v>
                </c:pt>
                <c:pt idx="2">
                  <c:v>18</c:v>
                </c:pt>
                <c:pt idx="3">
                  <c:v>8</c:v>
                </c:pt>
                <c:pt idx="4">
                  <c:v>6</c:v>
                </c:pt>
                <c:pt idx="5">
                  <c:v>6</c:v>
                </c:pt>
                <c:pt idx="6">
                  <c:v>6</c:v>
                </c:pt>
                <c:pt idx="7">
                  <c:v>5</c:v>
                </c:pt>
                <c:pt idx="8">
                  <c:v>5</c:v>
                </c:pt>
                <c:pt idx="9">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Bulgar Araçları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2007</c:v>
                </c:pt>
                <c:pt idx="1">
                  <c:v>2008</c:v>
                </c:pt>
                <c:pt idx="2">
                  <c:v>2009</c:v>
                </c:pt>
                <c:pt idx="3">
                  <c:v>2010</c:v>
                </c:pt>
                <c:pt idx="4">
                  <c:v>2011</c:v>
                </c:pt>
                <c:pt idx="5">
                  <c:v>2012</c:v>
                </c:pt>
                <c:pt idx="6">
                  <c:v>2013 (tahmini)</c:v>
                </c:pt>
              </c:strCache>
            </c:strRef>
          </c:cat>
          <c:val>
            <c:numRef>
              <c:f>Sheet1!$B$2:$B$8</c:f>
              <c:numCache>
                <c:formatCode>General</c:formatCode>
                <c:ptCount val="7"/>
                <c:pt idx="0">
                  <c:v>40</c:v>
                </c:pt>
                <c:pt idx="1">
                  <c:v>43</c:v>
                </c:pt>
                <c:pt idx="2">
                  <c:v>50</c:v>
                </c:pt>
                <c:pt idx="3">
                  <c:v>67</c:v>
                </c:pt>
                <c:pt idx="4">
                  <c:v>70</c:v>
                </c:pt>
                <c:pt idx="5">
                  <c:v>75</c:v>
                </c:pt>
                <c:pt idx="6">
                  <c:v>74</c:v>
                </c:pt>
              </c:numCache>
            </c:numRef>
          </c:val>
        </c:ser>
        <c:ser>
          <c:idx val="1"/>
          <c:order val="1"/>
          <c:tx>
            <c:strRef>
              <c:f>Sheet1!$C$1</c:f>
              <c:strCache>
                <c:ptCount val="1"/>
                <c:pt idx="0">
                  <c:v>Türk Araçları</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2007</c:v>
                </c:pt>
                <c:pt idx="1">
                  <c:v>2008</c:v>
                </c:pt>
                <c:pt idx="2">
                  <c:v>2009</c:v>
                </c:pt>
                <c:pt idx="3">
                  <c:v>2010</c:v>
                </c:pt>
                <c:pt idx="4">
                  <c:v>2011</c:v>
                </c:pt>
                <c:pt idx="5">
                  <c:v>2012</c:v>
                </c:pt>
                <c:pt idx="6">
                  <c:v>2013 (tahmini)</c:v>
                </c:pt>
              </c:strCache>
            </c:strRef>
          </c:cat>
          <c:val>
            <c:numRef>
              <c:f>Sheet1!$C$2:$C$8</c:f>
              <c:numCache>
                <c:formatCode>General</c:formatCode>
                <c:ptCount val="7"/>
                <c:pt idx="0">
                  <c:v>59</c:v>
                </c:pt>
                <c:pt idx="1">
                  <c:v>50</c:v>
                </c:pt>
                <c:pt idx="2">
                  <c:v>38</c:v>
                </c:pt>
                <c:pt idx="3">
                  <c:v>24</c:v>
                </c:pt>
                <c:pt idx="4">
                  <c:v>18</c:v>
                </c:pt>
                <c:pt idx="5">
                  <c:v>21</c:v>
                </c:pt>
                <c:pt idx="6">
                  <c:v>21</c:v>
                </c:pt>
              </c:numCache>
            </c:numRef>
          </c:val>
        </c:ser>
        <c:ser>
          <c:idx val="2"/>
          <c:order val="2"/>
          <c:tx>
            <c:strRef>
              <c:f>Sheet1!$D$1</c:f>
              <c:strCache>
                <c:ptCount val="1"/>
                <c:pt idx="0">
                  <c:v>Diğer</c:v>
                </c:pt>
              </c:strCache>
            </c:strRef>
          </c:tx>
          <c:spPr>
            <a:solidFill>
              <a:schemeClr val="accent3"/>
            </a:solidFill>
            <a:ln>
              <a:noFill/>
            </a:ln>
            <a:effectLst/>
          </c:spPr>
          <c:invertIfNegative val="0"/>
          <c:cat>
            <c:strRef>
              <c:f>Sheet1!$A$2:$A$8</c:f>
              <c:strCache>
                <c:ptCount val="7"/>
                <c:pt idx="0">
                  <c:v>2007</c:v>
                </c:pt>
                <c:pt idx="1">
                  <c:v>2008</c:v>
                </c:pt>
                <c:pt idx="2">
                  <c:v>2009</c:v>
                </c:pt>
                <c:pt idx="3">
                  <c:v>2010</c:v>
                </c:pt>
                <c:pt idx="4">
                  <c:v>2011</c:v>
                </c:pt>
                <c:pt idx="5">
                  <c:v>2012</c:v>
                </c:pt>
                <c:pt idx="6">
                  <c:v>2013 (tahmini)</c:v>
                </c:pt>
              </c:strCache>
            </c:strRef>
          </c:cat>
          <c:val>
            <c:numRef>
              <c:f>Sheet1!$D$2:$D$8</c:f>
              <c:numCache>
                <c:formatCode>General</c:formatCode>
                <c:ptCount val="7"/>
                <c:pt idx="0">
                  <c:v>1</c:v>
                </c:pt>
                <c:pt idx="1">
                  <c:v>7</c:v>
                </c:pt>
                <c:pt idx="2">
                  <c:v>12</c:v>
                </c:pt>
                <c:pt idx="3">
                  <c:v>9</c:v>
                </c:pt>
                <c:pt idx="4">
                  <c:v>12</c:v>
                </c:pt>
                <c:pt idx="5">
                  <c:v>4</c:v>
                </c:pt>
                <c:pt idx="6">
                  <c:v>5</c:v>
                </c:pt>
              </c:numCache>
            </c:numRef>
          </c:val>
        </c:ser>
        <c:dLbls>
          <c:showLegendKey val="0"/>
          <c:showVal val="0"/>
          <c:showCatName val="0"/>
          <c:showSerName val="0"/>
          <c:showPercent val="0"/>
          <c:showBubbleSize val="0"/>
        </c:dLbls>
        <c:gapWidth val="100"/>
        <c:overlap val="100"/>
        <c:axId val="199562368"/>
        <c:axId val="199562760"/>
      </c:barChart>
      <c:catAx>
        <c:axId val="19956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562760"/>
        <c:crosses val="autoZero"/>
        <c:auto val="1"/>
        <c:lblAlgn val="ctr"/>
        <c:lblOffset val="100"/>
        <c:noMultiLvlLbl val="0"/>
      </c:catAx>
      <c:valAx>
        <c:axId val="199562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56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Bulgar Araçları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2007</c:v>
                </c:pt>
                <c:pt idx="1">
                  <c:v>2008</c:v>
                </c:pt>
                <c:pt idx="2">
                  <c:v>2009</c:v>
                </c:pt>
                <c:pt idx="3">
                  <c:v>2010</c:v>
                </c:pt>
                <c:pt idx="4">
                  <c:v>2011</c:v>
                </c:pt>
                <c:pt idx="5">
                  <c:v>2012</c:v>
                </c:pt>
                <c:pt idx="6">
                  <c:v>2013 (tahmini)</c:v>
                </c:pt>
              </c:strCache>
            </c:strRef>
          </c:cat>
          <c:val>
            <c:numRef>
              <c:f>Sheet1!$B$2:$B$8</c:f>
              <c:numCache>
                <c:formatCode>General</c:formatCode>
                <c:ptCount val="7"/>
                <c:pt idx="0">
                  <c:v>65</c:v>
                </c:pt>
                <c:pt idx="1">
                  <c:v>65</c:v>
                </c:pt>
                <c:pt idx="2">
                  <c:v>66</c:v>
                </c:pt>
                <c:pt idx="3">
                  <c:v>77</c:v>
                </c:pt>
                <c:pt idx="4">
                  <c:v>69</c:v>
                </c:pt>
                <c:pt idx="5">
                  <c:v>71</c:v>
                </c:pt>
                <c:pt idx="6">
                  <c:v>79</c:v>
                </c:pt>
              </c:numCache>
            </c:numRef>
          </c:val>
        </c:ser>
        <c:ser>
          <c:idx val="1"/>
          <c:order val="1"/>
          <c:tx>
            <c:strRef>
              <c:f>Sheet1!$C$1</c:f>
              <c:strCache>
                <c:ptCount val="1"/>
                <c:pt idx="0">
                  <c:v>Türk Araçları</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2007</c:v>
                </c:pt>
                <c:pt idx="1">
                  <c:v>2008</c:v>
                </c:pt>
                <c:pt idx="2">
                  <c:v>2009</c:v>
                </c:pt>
                <c:pt idx="3">
                  <c:v>2010</c:v>
                </c:pt>
                <c:pt idx="4">
                  <c:v>2011</c:v>
                </c:pt>
                <c:pt idx="5">
                  <c:v>2012</c:v>
                </c:pt>
                <c:pt idx="6">
                  <c:v>2013 (tahmini)</c:v>
                </c:pt>
              </c:strCache>
            </c:strRef>
          </c:cat>
          <c:val>
            <c:numRef>
              <c:f>Sheet1!$C$2:$C$8</c:f>
              <c:numCache>
                <c:formatCode>General</c:formatCode>
                <c:ptCount val="7"/>
                <c:pt idx="0">
                  <c:v>27</c:v>
                </c:pt>
                <c:pt idx="1">
                  <c:v>24</c:v>
                </c:pt>
                <c:pt idx="2">
                  <c:v>19</c:v>
                </c:pt>
                <c:pt idx="3">
                  <c:v>14</c:v>
                </c:pt>
                <c:pt idx="4">
                  <c:v>15</c:v>
                </c:pt>
                <c:pt idx="5">
                  <c:v>15</c:v>
                </c:pt>
                <c:pt idx="6">
                  <c:v>16</c:v>
                </c:pt>
              </c:numCache>
            </c:numRef>
          </c:val>
        </c:ser>
        <c:ser>
          <c:idx val="2"/>
          <c:order val="2"/>
          <c:tx>
            <c:strRef>
              <c:f>Sheet1!$D$1</c:f>
              <c:strCache>
                <c:ptCount val="1"/>
                <c:pt idx="0">
                  <c:v>Diğer</c:v>
                </c:pt>
              </c:strCache>
            </c:strRef>
          </c:tx>
          <c:spPr>
            <a:solidFill>
              <a:schemeClr val="accent3"/>
            </a:solidFill>
            <a:ln>
              <a:noFill/>
            </a:ln>
            <a:effectLst/>
          </c:spPr>
          <c:invertIfNegative val="0"/>
          <c:cat>
            <c:strRef>
              <c:f>Sheet1!$A$2:$A$8</c:f>
              <c:strCache>
                <c:ptCount val="7"/>
                <c:pt idx="0">
                  <c:v>2007</c:v>
                </c:pt>
                <c:pt idx="1">
                  <c:v>2008</c:v>
                </c:pt>
                <c:pt idx="2">
                  <c:v>2009</c:v>
                </c:pt>
                <c:pt idx="3">
                  <c:v>2010</c:v>
                </c:pt>
                <c:pt idx="4">
                  <c:v>2011</c:v>
                </c:pt>
                <c:pt idx="5">
                  <c:v>2012</c:v>
                </c:pt>
                <c:pt idx="6">
                  <c:v>2013 (tahmini)</c:v>
                </c:pt>
              </c:strCache>
            </c:strRef>
          </c:cat>
          <c:val>
            <c:numRef>
              <c:f>Sheet1!$D$2:$D$8</c:f>
              <c:numCache>
                <c:formatCode>General</c:formatCode>
                <c:ptCount val="7"/>
                <c:pt idx="0">
                  <c:v>8</c:v>
                </c:pt>
                <c:pt idx="1">
                  <c:v>11</c:v>
                </c:pt>
                <c:pt idx="2">
                  <c:v>15</c:v>
                </c:pt>
                <c:pt idx="3">
                  <c:v>9</c:v>
                </c:pt>
                <c:pt idx="4">
                  <c:v>16</c:v>
                </c:pt>
                <c:pt idx="5">
                  <c:v>14</c:v>
                </c:pt>
                <c:pt idx="6">
                  <c:v>5</c:v>
                </c:pt>
              </c:numCache>
            </c:numRef>
          </c:val>
        </c:ser>
        <c:dLbls>
          <c:showLegendKey val="0"/>
          <c:showVal val="0"/>
          <c:showCatName val="0"/>
          <c:showSerName val="0"/>
          <c:showPercent val="0"/>
          <c:showBubbleSize val="0"/>
        </c:dLbls>
        <c:gapWidth val="100"/>
        <c:overlap val="100"/>
        <c:axId val="199563544"/>
        <c:axId val="199563936"/>
      </c:barChart>
      <c:catAx>
        <c:axId val="19956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563936"/>
        <c:crosses val="autoZero"/>
        <c:auto val="1"/>
        <c:lblAlgn val="ctr"/>
        <c:lblOffset val="100"/>
        <c:noMultiLvlLbl val="0"/>
      </c:catAx>
      <c:valAx>
        <c:axId val="199563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563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Bulgar Araçların Boş Girişleri (Sefer Sayısı)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2007</c:v>
                </c:pt>
                <c:pt idx="1">
                  <c:v>2008</c:v>
                </c:pt>
                <c:pt idx="2">
                  <c:v>2009</c:v>
                </c:pt>
                <c:pt idx="3">
                  <c:v>2010</c:v>
                </c:pt>
                <c:pt idx="4">
                  <c:v>2011</c:v>
                </c:pt>
                <c:pt idx="5">
                  <c:v>2012</c:v>
                </c:pt>
                <c:pt idx="6">
                  <c:v>2013 (tahmini)</c:v>
                </c:pt>
              </c:strCache>
            </c:strRef>
          </c:cat>
          <c:val>
            <c:numRef>
              <c:f>Sheet1!$B$2:$B$8</c:f>
              <c:numCache>
                <c:formatCode>General</c:formatCode>
                <c:ptCount val="7"/>
                <c:pt idx="0">
                  <c:v>7298</c:v>
                </c:pt>
                <c:pt idx="1">
                  <c:v>14167</c:v>
                </c:pt>
                <c:pt idx="2">
                  <c:v>20316</c:v>
                </c:pt>
                <c:pt idx="3">
                  <c:v>19241</c:v>
                </c:pt>
                <c:pt idx="4">
                  <c:v>17063</c:v>
                </c:pt>
                <c:pt idx="5">
                  <c:v>19511</c:v>
                </c:pt>
                <c:pt idx="6">
                  <c:v>14993</c:v>
                </c:pt>
              </c:numCache>
            </c:numRef>
          </c:val>
        </c:ser>
        <c:dLbls>
          <c:showLegendKey val="0"/>
          <c:showVal val="0"/>
          <c:showCatName val="0"/>
          <c:showSerName val="0"/>
          <c:showPercent val="0"/>
          <c:showBubbleSize val="0"/>
        </c:dLbls>
        <c:gapWidth val="150"/>
        <c:axId val="199564720"/>
        <c:axId val="199565112"/>
      </c:barChart>
      <c:catAx>
        <c:axId val="19956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565112"/>
        <c:crosses val="autoZero"/>
        <c:auto val="1"/>
        <c:lblAlgn val="ctr"/>
        <c:lblOffset val="100"/>
        <c:noMultiLvlLbl val="0"/>
      </c:catAx>
      <c:valAx>
        <c:axId val="199565112"/>
        <c:scaling>
          <c:orientation val="minMax"/>
          <c:max val="21000"/>
          <c:min val="7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56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43435747002"/>
          <c:y val="3.5914010816902799E-2"/>
          <c:w val="0.87742061654058168"/>
          <c:h val="0.80306241436542103"/>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2885676453.4882894</c:v>
                </c:pt>
                <c:pt idx="1">
                  <c:v>3298501935.4045606</c:v>
                </c:pt>
                <c:pt idx="2">
                  <c:v>3749123841.3538709</c:v>
                </c:pt>
                <c:pt idx="3">
                  <c:v>3943058302.4811797</c:v>
                </c:pt>
                <c:pt idx="4">
                  <c:v>3915892468.6534996</c:v>
                </c:pt>
                <c:pt idx="5">
                  <c:v>3788677173.1676297</c:v>
                </c:pt>
                <c:pt idx="6">
                  <c:v>3589377070.3877006</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3470223738.5929708</c:v>
                </c:pt>
                <c:pt idx="1">
                  <c:v>3656844669.6763101</c:v>
                </c:pt>
                <c:pt idx="2">
                  <c:v>3853544682.7373104</c:v>
                </c:pt>
                <c:pt idx="3">
                  <c:v>4075464092.6283402</c:v>
                </c:pt>
                <c:pt idx="4">
                  <c:v>4133562927.9383903</c:v>
                </c:pt>
                <c:pt idx="5">
                  <c:v>3690762089.1330395</c:v>
                </c:pt>
                <c:pt idx="6">
                  <c:v>3948169910.0781302</c:v>
                </c:pt>
              </c:numCache>
            </c:numRef>
          </c:val>
          <c:smooth val="0"/>
        </c:ser>
        <c:dLbls>
          <c:showLegendKey val="0"/>
          <c:showVal val="0"/>
          <c:showCatName val="0"/>
          <c:showSerName val="0"/>
          <c:showPercent val="0"/>
          <c:showBubbleSize val="0"/>
        </c:dLbls>
        <c:smooth val="0"/>
        <c:axId val="200212288"/>
        <c:axId val="200212680"/>
      </c:lineChart>
      <c:catAx>
        <c:axId val="2002122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0212680"/>
        <c:crosses val="autoZero"/>
        <c:auto val="1"/>
        <c:lblAlgn val="ctr"/>
        <c:lblOffset val="100"/>
        <c:noMultiLvlLbl val="0"/>
      </c:catAx>
      <c:valAx>
        <c:axId val="200212680"/>
        <c:scaling>
          <c:orientation val="minMax"/>
          <c:min val="275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0212288"/>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Mevcut</c:v>
                </c:pt>
              </c:strCache>
            </c:strRef>
          </c:tx>
          <c:spPr>
            <a:solidFill>
              <a:schemeClr val="accent1"/>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Sheet1!$B$2:$B$12</c:f>
              <c:numCache>
                <c:formatCode>General</c:formatCode>
                <c:ptCount val="11"/>
                <c:pt idx="0">
                  <c:v>799722616.19374013</c:v>
                </c:pt>
                <c:pt idx="1">
                  <c:v>5790432835.3114796</c:v>
                </c:pt>
                <c:pt idx="2">
                  <c:v>7190239649.1876297</c:v>
                </c:pt>
                <c:pt idx="3">
                  <c:v>623231459.51846302</c:v>
                </c:pt>
                <c:pt idx="4">
                  <c:v>2188737819.4953809</c:v>
                </c:pt>
                <c:pt idx="5">
                  <c:v>2642791556.8332005</c:v>
                </c:pt>
                <c:pt idx="6">
                  <c:v>274175807.17095602</c:v>
                </c:pt>
                <c:pt idx="7">
                  <c:v>696581327.92569876</c:v>
                </c:pt>
                <c:pt idx="8">
                  <c:v>3033076091.7857199</c:v>
                </c:pt>
                <c:pt idx="9">
                  <c:v>655738501.52359295</c:v>
                </c:pt>
                <c:pt idx="10">
                  <c:v>323027144.1961621</c:v>
                </c:pt>
              </c:numCache>
            </c:numRef>
          </c:val>
        </c:ser>
        <c:ser>
          <c:idx val="1"/>
          <c:order val="1"/>
          <c:tx>
            <c:strRef>
              <c:f>Sheet1!$C$1</c:f>
              <c:strCache>
                <c:ptCount val="1"/>
                <c:pt idx="0">
                  <c:v>Kotasız</c:v>
                </c:pt>
              </c:strCache>
            </c:strRef>
          </c:tx>
          <c:spPr>
            <a:solidFill>
              <a:schemeClr val="accent2"/>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Sheet1!$C$2:$C$12</c:f>
              <c:numCache>
                <c:formatCode>General</c:formatCode>
                <c:ptCount val="11"/>
                <c:pt idx="0">
                  <c:v>848915418.4149971</c:v>
                </c:pt>
                <c:pt idx="1">
                  <c:v>6036668037.875001</c:v>
                </c:pt>
                <c:pt idx="2">
                  <c:v>7350193749.3652592</c:v>
                </c:pt>
                <c:pt idx="3">
                  <c:v>854788873.36629987</c:v>
                </c:pt>
                <c:pt idx="4">
                  <c:v>2278177651.8498306</c:v>
                </c:pt>
                <c:pt idx="5">
                  <c:v>2744255526.98632</c:v>
                </c:pt>
                <c:pt idx="6">
                  <c:v>278406900.13842005</c:v>
                </c:pt>
                <c:pt idx="7">
                  <c:v>708442292.30297208</c:v>
                </c:pt>
                <c:pt idx="8">
                  <c:v>3125227109.6711102</c:v>
                </c:pt>
                <c:pt idx="9">
                  <c:v>751399945.1581111</c:v>
                </c:pt>
                <c:pt idx="10">
                  <c:v>480748295.47621596</c:v>
                </c:pt>
              </c:numCache>
            </c:numRef>
          </c:val>
        </c:ser>
        <c:dLbls>
          <c:showLegendKey val="0"/>
          <c:showVal val="0"/>
          <c:showCatName val="0"/>
          <c:showSerName val="0"/>
          <c:showPercent val="0"/>
          <c:showBubbleSize val="0"/>
        </c:dLbls>
        <c:gapWidth val="100"/>
        <c:overlap val="-15"/>
        <c:axId val="200214248"/>
        <c:axId val="200213856"/>
      </c:barChart>
      <c:valAx>
        <c:axId val="20021385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0214248"/>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catAx>
        <c:axId val="200214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02138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Fark</c:v>
                </c:pt>
              </c:strCache>
            </c:strRef>
          </c:tx>
          <c:spPr>
            <a:solidFill>
              <a:srgbClr val="00B050"/>
            </a:solidFill>
            <a:ln>
              <a:solidFill>
                <a:srgbClr val="00B050"/>
              </a:solid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Sheet1!$B$2:$B$12</c:f>
              <c:numCache>
                <c:formatCode>General</c:formatCode>
                <c:ptCount val="11"/>
                <c:pt idx="0">
                  <c:v>49192802.221257716</c:v>
                </c:pt>
                <c:pt idx="1">
                  <c:v>246235202.56351194</c:v>
                </c:pt>
                <c:pt idx="2">
                  <c:v>159954100.17762598</c:v>
                </c:pt>
                <c:pt idx="3">
                  <c:v>231557413.84783599</c:v>
                </c:pt>
                <c:pt idx="4">
                  <c:v>89439832.354452595</c:v>
                </c:pt>
                <c:pt idx="5">
                  <c:v>101463970.15311298</c:v>
                </c:pt>
                <c:pt idx="6">
                  <c:v>4231092.9674639702</c:v>
                </c:pt>
                <c:pt idx="7">
                  <c:v>11860964.3772732</c:v>
                </c:pt>
                <c:pt idx="8">
                  <c:v>92151017.885387391</c:v>
                </c:pt>
                <c:pt idx="9">
                  <c:v>95661443.634517893</c:v>
                </c:pt>
                <c:pt idx="10">
                  <c:v>157721151.28005299</c:v>
                </c:pt>
              </c:numCache>
            </c:numRef>
          </c:val>
        </c:ser>
        <c:dLbls>
          <c:showLegendKey val="0"/>
          <c:showVal val="0"/>
          <c:showCatName val="0"/>
          <c:showSerName val="0"/>
          <c:showPercent val="0"/>
          <c:showBubbleSize val="0"/>
        </c:dLbls>
        <c:gapWidth val="150"/>
        <c:overlap val="-27"/>
        <c:axId val="200215424"/>
        <c:axId val="200215032"/>
      </c:barChart>
      <c:valAx>
        <c:axId val="2002150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0215424"/>
        <c:crosses val="max"/>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catAx>
        <c:axId val="200215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02150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solidFill>
        <a:schemeClr val="tx1"/>
      </a:solidFill>
    </a:ln>
    <a:effectLst/>
  </c:spPr>
  <c:txPr>
    <a:bodyPr/>
    <a:lstStyle/>
    <a:p>
      <a:pPr>
        <a:defRPr/>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6431200984664"/>
          <c:y val="5.5521846533889141E-2"/>
          <c:w val="0.83039973120313681"/>
          <c:h val="0.75404276671298431"/>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934091166.4046489</c:v>
                </c:pt>
                <c:pt idx="1">
                  <c:v>991045069.43120611</c:v>
                </c:pt>
                <c:pt idx="2">
                  <c:v>1119754531.57955</c:v>
                </c:pt>
                <c:pt idx="3">
                  <c:v>1135531533.8293798</c:v>
                </c:pt>
                <c:pt idx="4">
                  <c:v>947009251.14580131</c:v>
                </c:pt>
                <c:pt idx="5">
                  <c:v>1039758248.7985799</c:v>
                </c:pt>
                <c:pt idx="6">
                  <c:v>1023049847.9984696</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1062393506.1233002</c:v>
                </c:pt>
                <c:pt idx="1">
                  <c:v>1047587161.4223202</c:v>
                </c:pt>
                <c:pt idx="2">
                  <c:v>1054548463.29741</c:v>
                </c:pt>
                <c:pt idx="3">
                  <c:v>1069956607.6781896</c:v>
                </c:pt>
                <c:pt idx="4">
                  <c:v>1128433887.6910996</c:v>
                </c:pt>
                <c:pt idx="5">
                  <c:v>951475621.89026523</c:v>
                </c:pt>
                <c:pt idx="6">
                  <c:v>1035798501.2626697</c:v>
                </c:pt>
              </c:numCache>
            </c:numRef>
          </c:val>
          <c:smooth val="0"/>
        </c:ser>
        <c:dLbls>
          <c:showLegendKey val="0"/>
          <c:showVal val="0"/>
          <c:showCatName val="0"/>
          <c:showSerName val="0"/>
          <c:showPercent val="0"/>
          <c:showBubbleSize val="0"/>
        </c:dLbls>
        <c:smooth val="0"/>
        <c:axId val="201123008"/>
        <c:axId val="201123400"/>
      </c:lineChart>
      <c:catAx>
        <c:axId val="201123008"/>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3400"/>
        <c:crosses val="autoZero"/>
        <c:auto val="1"/>
        <c:lblAlgn val="ctr"/>
        <c:lblOffset val="100"/>
        <c:noMultiLvlLbl val="0"/>
      </c:catAx>
      <c:valAx>
        <c:axId val="201123400"/>
        <c:scaling>
          <c:orientation val="minMax"/>
          <c:max val="1200000000"/>
          <c:min val="9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3008"/>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4788596681832"/>
          <c:y val="6.0423807318202877E-2"/>
          <c:w val="0.83921615724616494"/>
          <c:h val="0.72953296279141544"/>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66191865.783720985</c:v>
                </c:pt>
                <c:pt idx="1">
                  <c:v>84467239.590534955</c:v>
                </c:pt>
                <c:pt idx="2">
                  <c:v>116443723.01407102</c:v>
                </c:pt>
                <c:pt idx="3">
                  <c:v>97366016.387069017</c:v>
                </c:pt>
                <c:pt idx="4">
                  <c:v>79455203.275637686</c:v>
                </c:pt>
                <c:pt idx="5">
                  <c:v>93615067.869178027</c:v>
                </c:pt>
                <c:pt idx="6">
                  <c:v>85692343.598251835</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119360326.36948201</c:v>
                </c:pt>
                <c:pt idx="1">
                  <c:v>123181623.00645395</c:v>
                </c:pt>
                <c:pt idx="2">
                  <c:v>126149581.37755595</c:v>
                </c:pt>
                <c:pt idx="3">
                  <c:v>129259413.82963298</c:v>
                </c:pt>
                <c:pt idx="4">
                  <c:v>134027690.67835501</c:v>
                </c:pt>
                <c:pt idx="5">
                  <c:v>108938201.714678</c:v>
                </c:pt>
                <c:pt idx="6">
                  <c:v>113872036.39014101</c:v>
                </c:pt>
              </c:numCache>
            </c:numRef>
          </c:val>
          <c:smooth val="0"/>
        </c:ser>
        <c:dLbls>
          <c:showLegendKey val="0"/>
          <c:showVal val="0"/>
          <c:showCatName val="0"/>
          <c:showSerName val="0"/>
          <c:showPercent val="0"/>
          <c:showBubbleSize val="0"/>
        </c:dLbls>
        <c:smooth val="0"/>
        <c:axId val="201124184"/>
        <c:axId val="201124576"/>
      </c:lineChart>
      <c:catAx>
        <c:axId val="201124184"/>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4576"/>
        <c:crosses val="autoZero"/>
        <c:auto val="1"/>
        <c:lblAlgn val="ctr"/>
        <c:lblOffset val="100"/>
        <c:noMultiLvlLbl val="0"/>
      </c:catAx>
      <c:valAx>
        <c:axId val="201124576"/>
        <c:scaling>
          <c:orientation val="minMax"/>
          <c:min val="6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4184"/>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0312069085602"/>
          <c:y val="6.5325768102516599E-2"/>
          <c:w val="0.82746092252212722"/>
          <c:h val="0.77855257063455319"/>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276477994.537485</c:v>
                </c:pt>
                <c:pt idx="1">
                  <c:v>329333686.69368804</c:v>
                </c:pt>
                <c:pt idx="2">
                  <c:v>347889479.62056702</c:v>
                </c:pt>
                <c:pt idx="3">
                  <c:v>352334624.57873702</c:v>
                </c:pt>
                <c:pt idx="4">
                  <c:v>309530103.40638089</c:v>
                </c:pt>
                <c:pt idx="5">
                  <c:v>301461348.93201387</c:v>
                </c:pt>
                <c:pt idx="6">
                  <c:v>271710581.72650403</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330628418.03009999</c:v>
                </c:pt>
                <c:pt idx="1">
                  <c:v>326910173.07167</c:v>
                </c:pt>
                <c:pt idx="2">
                  <c:v>327625900.56554598</c:v>
                </c:pt>
                <c:pt idx="3">
                  <c:v>333667599.09102082</c:v>
                </c:pt>
                <c:pt idx="4">
                  <c:v>356413200.57743609</c:v>
                </c:pt>
                <c:pt idx="5">
                  <c:v>291336439.06342703</c:v>
                </c:pt>
                <c:pt idx="6">
                  <c:v>311595921.450629</c:v>
                </c:pt>
              </c:numCache>
            </c:numRef>
          </c:val>
          <c:smooth val="0"/>
        </c:ser>
        <c:dLbls>
          <c:showLegendKey val="0"/>
          <c:showVal val="0"/>
          <c:showCatName val="0"/>
          <c:showSerName val="0"/>
          <c:showPercent val="0"/>
          <c:showBubbleSize val="0"/>
        </c:dLbls>
        <c:smooth val="0"/>
        <c:axId val="201125360"/>
        <c:axId val="201125752"/>
      </c:lineChart>
      <c:catAx>
        <c:axId val="201125360"/>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5752"/>
        <c:crosses val="autoZero"/>
        <c:auto val="1"/>
        <c:lblAlgn val="ctr"/>
        <c:lblOffset val="100"/>
        <c:noMultiLvlLbl val="0"/>
      </c:catAx>
      <c:valAx>
        <c:axId val="201125752"/>
        <c:scaling>
          <c:orientation val="minMax"/>
          <c:max val="400000000"/>
          <c:min val="25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5360"/>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Sheet1!$D$1</c:f>
              <c:strCache>
                <c:ptCount val="1"/>
                <c:pt idx="0">
                  <c:v>İhracat Değişim %</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tr-T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Sheet1!$A$2:$A$6</c:f>
              <c:numCache>
                <c:formatCode>General</c:formatCode>
                <c:ptCount val="5"/>
                <c:pt idx="0">
                  <c:v>2008</c:v>
                </c:pt>
                <c:pt idx="1">
                  <c:v>2009</c:v>
                </c:pt>
                <c:pt idx="2">
                  <c:v>2010</c:v>
                </c:pt>
                <c:pt idx="3">
                  <c:v>2011</c:v>
                </c:pt>
                <c:pt idx="4">
                  <c:v>2012</c:v>
                </c:pt>
              </c:numCache>
            </c:numRef>
          </c:cat>
          <c:val>
            <c:numRef>
              <c:f>Sheet1!$D$2:$D$6</c:f>
              <c:numCache>
                <c:formatCode>#,#00%</c:formatCode>
                <c:ptCount val="5"/>
                <c:pt idx="1">
                  <c:v>-0.22635172074698912</c:v>
                </c:pt>
                <c:pt idx="2">
                  <c:v>0.11494327054272639</c:v>
                </c:pt>
                <c:pt idx="3">
                  <c:v>0.18460709299058364</c:v>
                </c:pt>
                <c:pt idx="4">
                  <c:v>0.13012582776641268</c:v>
                </c:pt>
              </c:numCache>
            </c:numRef>
          </c:val>
        </c:ser>
        <c:ser>
          <c:idx val="3"/>
          <c:order val="3"/>
          <c:tx>
            <c:strRef>
              <c:f>Sheet1!$E$1</c:f>
              <c:strCache>
                <c:ptCount val="1"/>
                <c:pt idx="0">
                  <c:v>İthalat Değişim %</c:v>
                </c:pt>
              </c:strCache>
            </c:strRef>
          </c:tx>
          <c:spPr>
            <a:solidFill>
              <a:schemeClr val="accent2"/>
            </a:solidFill>
            <a:ln w="28575">
              <a:noFill/>
            </a:ln>
          </c:spPr>
          <c:invertIfNegative val="0"/>
          <c:dLbls>
            <c:dLbl>
              <c:idx val="4"/>
              <c:spPr>
                <a:noFill/>
                <a:ln>
                  <a:noFill/>
                </a:ln>
                <a:effectLst/>
              </c:spPr>
              <c:txPr>
                <a:bodyPr wrap="square" lIns="38100" tIns="19050" rIns="38100" bIns="19050" anchor="ctr">
                  <a:spAutoFit/>
                </a:bodyPr>
                <a:lstStyle/>
                <a:p>
                  <a:pPr>
                    <a:defRPr>
                      <a:solidFill>
                        <a:schemeClr val="tx1"/>
                      </a:solidFill>
                    </a:defRPr>
                  </a:pPr>
                  <a:endParaRPr lang="tr-TR"/>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tr-T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Sheet1!$A$2:$A$6</c:f>
              <c:numCache>
                <c:formatCode>General</c:formatCode>
                <c:ptCount val="5"/>
                <c:pt idx="0">
                  <c:v>2008</c:v>
                </c:pt>
                <c:pt idx="1">
                  <c:v>2009</c:v>
                </c:pt>
                <c:pt idx="2">
                  <c:v>2010</c:v>
                </c:pt>
                <c:pt idx="3">
                  <c:v>2011</c:v>
                </c:pt>
                <c:pt idx="4">
                  <c:v>2012</c:v>
                </c:pt>
              </c:numCache>
            </c:numRef>
          </c:cat>
          <c:val>
            <c:numRef>
              <c:f>Sheet1!$E$2:$E$6</c:f>
              <c:numCache>
                <c:formatCode>#,#00%</c:formatCode>
                <c:ptCount val="5"/>
                <c:pt idx="1">
                  <c:v>-0.30220871908317487</c:v>
                </c:pt>
                <c:pt idx="2">
                  <c:v>0.31658561618312608</c:v>
                </c:pt>
                <c:pt idx="3">
                  <c:v>0.29802766489250676</c:v>
                </c:pt>
                <c:pt idx="4">
                  <c:v>-1.7839665756187482E-2</c:v>
                </c:pt>
              </c:numCache>
            </c:numRef>
          </c:val>
        </c:ser>
        <c:dLbls>
          <c:showLegendKey val="0"/>
          <c:showVal val="0"/>
          <c:showCatName val="0"/>
          <c:showSerName val="0"/>
          <c:showPercent val="0"/>
          <c:showBubbleSize val="0"/>
        </c:dLbls>
        <c:gapWidth val="150"/>
        <c:axId val="145754624"/>
        <c:axId val="145754232"/>
      </c:barChart>
      <c:lineChart>
        <c:grouping val="standard"/>
        <c:varyColors val="0"/>
        <c:ser>
          <c:idx val="0"/>
          <c:order val="0"/>
          <c:tx>
            <c:strRef>
              <c:f>Sheet1!$B$1</c:f>
              <c:strCache>
                <c:ptCount val="1"/>
                <c:pt idx="0">
                  <c:v>İhracat</c:v>
                </c:pt>
              </c:strCache>
            </c:strRef>
          </c:tx>
          <c:spPr>
            <a:ln>
              <a:solidFill>
                <a:schemeClr val="tx2"/>
              </a:solidFill>
            </a:ln>
          </c:spPr>
          <c:marker>
            <c:symbol val="diamond"/>
            <c:size val="9"/>
            <c:spPr>
              <a:ln>
                <a:solidFill>
                  <a:schemeClr val="tx2"/>
                </a:solidFill>
              </a:ln>
            </c:spPr>
          </c:marker>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132027196</c:v>
                </c:pt>
                <c:pt idx="1">
                  <c:v>102142613</c:v>
                </c:pt>
                <c:pt idx="2">
                  <c:v>113883219</c:v>
                </c:pt>
                <c:pt idx="3">
                  <c:v>134906869</c:v>
                </c:pt>
                <c:pt idx="4">
                  <c:v>152461737</c:v>
                </c:pt>
              </c:numCache>
            </c:numRef>
          </c:val>
          <c:smooth val="0"/>
        </c:ser>
        <c:ser>
          <c:idx val="1"/>
          <c:order val="1"/>
          <c:tx>
            <c:strRef>
              <c:f>Sheet1!$C$1</c:f>
              <c:strCache>
                <c:ptCount val="1"/>
                <c:pt idx="0">
                  <c:v>İthalat</c:v>
                </c:pt>
              </c:strCache>
            </c:strRef>
          </c:tx>
          <c:spPr>
            <a:ln>
              <a:solidFill>
                <a:srgbClr val="C00000"/>
              </a:solidFill>
            </a:ln>
          </c:spPr>
          <c:marker>
            <c:symbol val="circle"/>
            <c:size val="7"/>
            <c:spPr>
              <a:solidFill>
                <a:schemeClr val="accent2"/>
              </a:solidFill>
              <a:ln>
                <a:solidFill>
                  <a:srgbClr val="C00000"/>
                </a:solidFill>
              </a:ln>
            </c:spPr>
          </c:marker>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201963574</c:v>
                </c:pt>
                <c:pt idx="1">
                  <c:v>140928421</c:v>
                </c:pt>
                <c:pt idx="2">
                  <c:v>185544332</c:v>
                </c:pt>
                <c:pt idx="3">
                  <c:v>240841676</c:v>
                </c:pt>
                <c:pt idx="4">
                  <c:v>236545141</c:v>
                </c:pt>
              </c:numCache>
            </c:numRef>
          </c:val>
          <c:smooth val="0"/>
        </c:ser>
        <c:dLbls>
          <c:showLegendKey val="0"/>
          <c:showVal val="0"/>
          <c:showCatName val="0"/>
          <c:showSerName val="0"/>
          <c:showPercent val="0"/>
          <c:showBubbleSize val="0"/>
        </c:dLbls>
        <c:marker val="1"/>
        <c:smooth val="0"/>
        <c:axId val="145753056"/>
        <c:axId val="145753840"/>
      </c:lineChart>
      <c:catAx>
        <c:axId val="145753056"/>
        <c:scaling>
          <c:orientation val="minMax"/>
        </c:scaling>
        <c:delete val="0"/>
        <c:axPos val="b"/>
        <c:numFmt formatCode="General" sourceLinked="1"/>
        <c:majorTickMark val="none"/>
        <c:minorTickMark val="none"/>
        <c:tickLblPos val="nextTo"/>
        <c:spPr>
          <a:ln/>
        </c:spPr>
        <c:crossAx val="145753840"/>
        <c:crosses val="autoZero"/>
        <c:auto val="1"/>
        <c:lblAlgn val="ctr"/>
        <c:lblOffset val="100"/>
        <c:noMultiLvlLbl val="0"/>
      </c:catAx>
      <c:valAx>
        <c:axId val="145753840"/>
        <c:scaling>
          <c:orientation val="minMax"/>
          <c:max val="250000000"/>
          <c:min val="90000000"/>
        </c:scaling>
        <c:delete val="0"/>
        <c:axPos val="l"/>
        <c:numFmt formatCode="General" sourceLinked="1"/>
        <c:majorTickMark val="none"/>
        <c:minorTickMark val="none"/>
        <c:tickLblPos val="nextTo"/>
        <c:crossAx val="145753056"/>
        <c:crosses val="autoZero"/>
        <c:crossBetween val="between"/>
        <c:dispUnits>
          <c:builtInUnit val="millions"/>
          <c:dispUnitsLbl>
            <c:layout/>
            <c:tx>
              <c:rich>
                <a:bodyPr rot="-5400000" vert="horz"/>
                <a:lstStyle/>
                <a:p>
                  <a:pPr algn="ctr">
                    <a:defRPr sz="999" b="1" i="0" u="none" strike="noStrike" baseline="0">
                      <a:solidFill>
                        <a:srgbClr val="000000"/>
                      </a:solidFill>
                      <a:latin typeface="Calibri"/>
                      <a:ea typeface="Calibri"/>
                      <a:cs typeface="Calibri"/>
                    </a:defRPr>
                  </a:pPr>
                  <a:r>
                    <a:rPr lang="en-US"/>
                    <a:t>Milyar $</a:t>
                  </a:r>
                </a:p>
              </c:rich>
            </c:tx>
          </c:dispUnitsLbl>
        </c:dispUnits>
      </c:valAx>
      <c:valAx>
        <c:axId val="145754232"/>
        <c:scaling>
          <c:orientation val="minMax"/>
          <c:min val="-0.35000000000000009"/>
        </c:scaling>
        <c:delete val="0"/>
        <c:axPos val="r"/>
        <c:numFmt formatCode="#,#00%" sourceLinked="1"/>
        <c:majorTickMark val="out"/>
        <c:minorTickMark val="none"/>
        <c:tickLblPos val="nextTo"/>
        <c:crossAx val="145754624"/>
        <c:crosses val="max"/>
        <c:crossBetween val="between"/>
        <c:majorUnit val="0.1"/>
        <c:minorUnit val="0.1"/>
      </c:valAx>
      <c:catAx>
        <c:axId val="145754624"/>
        <c:scaling>
          <c:orientation val="minMax"/>
        </c:scaling>
        <c:delete val="1"/>
        <c:axPos val="b"/>
        <c:numFmt formatCode="General" sourceLinked="1"/>
        <c:majorTickMark val="out"/>
        <c:minorTickMark val="none"/>
        <c:tickLblPos val="none"/>
        <c:crossAx val="145754232"/>
        <c:crosses val="autoZero"/>
        <c:auto val="1"/>
        <c:lblAlgn val="ctr"/>
        <c:lblOffset val="100"/>
        <c:noMultiLvlLbl val="0"/>
      </c:catAx>
      <c:spPr>
        <a:noFill/>
        <a:ln w="25373">
          <a:noFill/>
        </a:ln>
      </c:spPr>
    </c:plotArea>
    <c:legend>
      <c:legendPos val="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8669464782778"/>
          <c:y val="8.0031650455457765E-2"/>
          <c:w val="0.83627734856515568"/>
          <c:h val="0.76384668828161173"/>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434155863.46503991</c:v>
                </c:pt>
                <c:pt idx="1">
                  <c:v>491008211.67109895</c:v>
                </c:pt>
                <c:pt idx="2">
                  <c:v>516219303.53149891</c:v>
                </c:pt>
                <c:pt idx="3">
                  <c:v>499829490.88673699</c:v>
                </c:pt>
                <c:pt idx="4">
                  <c:v>414078588.05720395</c:v>
                </c:pt>
                <c:pt idx="5">
                  <c:v>389677604.46415305</c:v>
                </c:pt>
                <c:pt idx="6">
                  <c:v>288107029.70998591</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468203220.22636795</c:v>
                </c:pt>
                <c:pt idx="1">
                  <c:v>459480678.96195203</c:v>
                </c:pt>
                <c:pt idx="2">
                  <c:v>456045298.72450292</c:v>
                </c:pt>
                <c:pt idx="3">
                  <c:v>457238676.26211607</c:v>
                </c:pt>
                <c:pt idx="4">
                  <c:v>479272662.00393295</c:v>
                </c:pt>
                <c:pt idx="5">
                  <c:v>392740204.44581795</c:v>
                </c:pt>
                <c:pt idx="6">
                  <c:v>412246369.04641509</c:v>
                </c:pt>
              </c:numCache>
            </c:numRef>
          </c:val>
          <c:smooth val="0"/>
        </c:ser>
        <c:dLbls>
          <c:showLegendKey val="0"/>
          <c:showVal val="0"/>
          <c:showCatName val="0"/>
          <c:showSerName val="0"/>
          <c:showPercent val="0"/>
          <c:showBubbleSize val="0"/>
        </c:dLbls>
        <c:smooth val="0"/>
        <c:axId val="201126536"/>
        <c:axId val="201404712"/>
      </c:lineChart>
      <c:catAx>
        <c:axId val="201126536"/>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404712"/>
        <c:crosses val="autoZero"/>
        <c:auto val="1"/>
        <c:lblAlgn val="ctr"/>
        <c:lblOffset val="100"/>
        <c:noMultiLvlLbl val="0"/>
      </c:catAx>
      <c:valAx>
        <c:axId val="201404712"/>
        <c:scaling>
          <c:orientation val="minMax"/>
          <c:max val="600000000"/>
          <c:min val="2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126536"/>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43435747002"/>
          <c:y val="3.5914010816902799E-2"/>
          <c:w val="0.87742061654058168"/>
          <c:h val="0.80306241436542103"/>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13681323439.356401</c:v>
                </c:pt>
                <c:pt idx="1">
                  <c:v>15478408657.652</c:v>
                </c:pt>
                <c:pt idx="2">
                  <c:v>19420003022.795006</c:v>
                </c:pt>
                <c:pt idx="3">
                  <c:v>21463668438.685001</c:v>
                </c:pt>
                <c:pt idx="4">
                  <c:v>16836570019.536104</c:v>
                </c:pt>
                <c:pt idx="5">
                  <c:v>17493506771.748299</c:v>
                </c:pt>
                <c:pt idx="6">
                  <c:v>19025146842.348801</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14588637608.034798</c:v>
                </c:pt>
                <c:pt idx="1">
                  <c:v>15942182076.441698</c:v>
                </c:pt>
                <c:pt idx="2">
                  <c:v>18743109589.977203</c:v>
                </c:pt>
                <c:pt idx="3">
                  <c:v>20894056899.871395</c:v>
                </c:pt>
                <c:pt idx="4">
                  <c:v>18700541698.631702</c:v>
                </c:pt>
                <c:pt idx="5">
                  <c:v>19221476747.779003</c:v>
                </c:pt>
                <c:pt idx="6">
                  <c:v>20869390591.957001</c:v>
                </c:pt>
              </c:numCache>
            </c:numRef>
          </c:val>
          <c:smooth val="0"/>
        </c:ser>
        <c:dLbls>
          <c:showLegendKey val="0"/>
          <c:showVal val="0"/>
          <c:showCatName val="0"/>
          <c:showSerName val="0"/>
          <c:showPercent val="0"/>
          <c:showBubbleSize val="0"/>
        </c:dLbls>
        <c:smooth val="0"/>
        <c:axId val="201405888"/>
        <c:axId val="201406280"/>
      </c:lineChart>
      <c:catAx>
        <c:axId val="2014058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406280"/>
        <c:crosses val="autoZero"/>
        <c:auto val="1"/>
        <c:lblAlgn val="ctr"/>
        <c:lblOffset val="100"/>
        <c:noMultiLvlLbl val="0"/>
      </c:catAx>
      <c:valAx>
        <c:axId val="201406280"/>
        <c:scaling>
          <c:orientation val="minMax"/>
          <c:min val="1275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405888"/>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Mevcut</c:v>
                </c:pt>
              </c:strCache>
            </c:strRef>
          </c:tx>
          <c:spPr>
            <a:solidFill>
              <a:schemeClr val="accent1"/>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Sheet1!$B$2:$B$12</c:f>
              <c:numCache>
                <c:formatCode>General</c:formatCode>
                <c:ptCount val="11"/>
                <c:pt idx="0">
                  <c:v>3843524689</c:v>
                </c:pt>
                <c:pt idx="1">
                  <c:v>9585691924</c:v>
                </c:pt>
                <c:pt idx="2">
                  <c:v>52027241817.000008</c:v>
                </c:pt>
                <c:pt idx="3">
                  <c:v>8391416286.0000019</c:v>
                </c:pt>
                <c:pt idx="4">
                  <c:v>15839531913</c:v>
                </c:pt>
                <c:pt idx="5">
                  <c:v>6932118837.9999981</c:v>
                </c:pt>
                <c:pt idx="6">
                  <c:v>918649758.10000014</c:v>
                </c:pt>
                <c:pt idx="7">
                  <c:v>2758435334.9999995</c:v>
                </c:pt>
                <c:pt idx="8">
                  <c:v>17291949513</c:v>
                </c:pt>
                <c:pt idx="9">
                  <c:v>1991095893</c:v>
                </c:pt>
                <c:pt idx="10">
                  <c:v>1686069681.9999998</c:v>
                </c:pt>
              </c:numCache>
            </c:numRef>
          </c:val>
        </c:ser>
        <c:ser>
          <c:idx val="1"/>
          <c:order val="1"/>
          <c:tx>
            <c:strRef>
              <c:f>Sheet1!$C$1</c:f>
              <c:strCache>
                <c:ptCount val="1"/>
                <c:pt idx="0">
                  <c:v>Kotasız</c:v>
                </c:pt>
              </c:strCache>
            </c:strRef>
          </c:tx>
          <c:spPr>
            <a:solidFill>
              <a:schemeClr val="accent2"/>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Sheet1!$C$2:$C$12</c:f>
              <c:numCache>
                <c:formatCode>General</c:formatCode>
                <c:ptCount val="11"/>
                <c:pt idx="0">
                  <c:v>4040106483.0000005</c:v>
                </c:pt>
                <c:pt idx="1">
                  <c:v>9882855095.0000019</c:v>
                </c:pt>
                <c:pt idx="2">
                  <c:v>51996231419.000008</c:v>
                </c:pt>
                <c:pt idx="3">
                  <c:v>10790510181</c:v>
                </c:pt>
                <c:pt idx="4">
                  <c:v>16117092996.999998</c:v>
                </c:pt>
                <c:pt idx="5">
                  <c:v>7193437513.9999981</c:v>
                </c:pt>
                <c:pt idx="6">
                  <c:v>942908246.70000005</c:v>
                </c:pt>
                <c:pt idx="7">
                  <c:v>2831517766</c:v>
                </c:pt>
                <c:pt idx="8">
                  <c:v>17896593712</c:v>
                </c:pt>
                <c:pt idx="9">
                  <c:v>2185997001.0000005</c:v>
                </c:pt>
                <c:pt idx="10">
                  <c:v>2284183547.000001</c:v>
                </c:pt>
              </c:numCache>
            </c:numRef>
          </c:val>
        </c:ser>
        <c:dLbls>
          <c:showLegendKey val="0"/>
          <c:showVal val="0"/>
          <c:showCatName val="0"/>
          <c:showSerName val="0"/>
          <c:showPercent val="0"/>
          <c:showBubbleSize val="0"/>
        </c:dLbls>
        <c:gapWidth val="100"/>
        <c:overlap val="-15"/>
        <c:axId val="201407456"/>
        <c:axId val="201407064"/>
      </c:barChart>
      <c:valAx>
        <c:axId val="2014070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407456"/>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catAx>
        <c:axId val="201407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4070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Fark</c:v>
                </c:pt>
              </c:strCache>
            </c:strRef>
          </c:tx>
          <c:spPr>
            <a:solidFill>
              <a:srgbClr val="00B050"/>
            </a:solidFill>
            <a:ln>
              <a:solidFill>
                <a:srgbClr val="00B050"/>
              </a:solid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Sheet1!$B$2:$B$12</c:f>
              <c:numCache>
                <c:formatCode>0</c:formatCode>
                <c:ptCount val="11"/>
                <c:pt idx="0">
                  <c:v>196581794.049086</c:v>
                </c:pt>
                <c:pt idx="1">
                  <c:v>297163170.1666221</c:v>
                </c:pt>
                <c:pt idx="2">
                  <c:v>-31010398.372017</c:v>
                </c:pt>
                <c:pt idx="3">
                  <c:v>2399093894.7911396</c:v>
                </c:pt>
                <c:pt idx="4">
                  <c:v>277561084.08781606</c:v>
                </c:pt>
                <c:pt idx="5">
                  <c:v>261318676.47266003</c:v>
                </c:pt>
                <c:pt idx="6">
                  <c:v>24258488.584024001</c:v>
                </c:pt>
                <c:pt idx="7">
                  <c:v>73082430.662915215</c:v>
                </c:pt>
                <c:pt idx="8">
                  <c:v>604644199.32263601</c:v>
                </c:pt>
                <c:pt idx="9">
                  <c:v>194901108.23826596</c:v>
                </c:pt>
                <c:pt idx="10">
                  <c:v>598113865.0209111</c:v>
                </c:pt>
              </c:numCache>
            </c:numRef>
          </c:val>
        </c:ser>
        <c:dLbls>
          <c:showLegendKey val="0"/>
          <c:showVal val="0"/>
          <c:showCatName val="0"/>
          <c:showSerName val="0"/>
          <c:showPercent val="0"/>
          <c:showBubbleSize val="0"/>
        </c:dLbls>
        <c:gapWidth val="150"/>
        <c:overlap val="-27"/>
        <c:axId val="201778384"/>
        <c:axId val="201408240"/>
      </c:barChart>
      <c:valAx>
        <c:axId val="201408240"/>
        <c:scaling>
          <c:orientation val="minMax"/>
          <c:min val="-100000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78384"/>
        <c:crosses val="max"/>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catAx>
        <c:axId val="201778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4082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solidFill>
        <a:schemeClr val="tx1"/>
      </a:solidFill>
    </a:ln>
    <a:effectLst/>
  </c:spPr>
  <c:txPr>
    <a:bodyPr/>
    <a:lstStyle/>
    <a:p>
      <a:pPr>
        <a:defRPr/>
      </a:pPr>
      <a:endParaRPr lang="tr-T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0907728580886"/>
          <c:y val="5.0619885749575412E-2"/>
          <c:w val="0.84215496592717443"/>
          <c:h val="0.77365060985023915"/>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6324896323.9999981</c:v>
                </c:pt>
                <c:pt idx="1">
                  <c:v>6581309075.000001</c:v>
                </c:pt>
                <c:pt idx="2">
                  <c:v>8025524243.000001</c:v>
                </c:pt>
                <c:pt idx="3">
                  <c:v>8769631902</c:v>
                </c:pt>
                <c:pt idx="4">
                  <c:v>6852403407</c:v>
                </c:pt>
                <c:pt idx="5">
                  <c:v>7251792960</c:v>
                </c:pt>
                <c:pt idx="6">
                  <c:v>8221683907.9999981</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6133948820</c:v>
                </c:pt>
                <c:pt idx="1">
                  <c:v>6500354996</c:v>
                </c:pt>
                <c:pt idx="2">
                  <c:v>7537539754</c:v>
                </c:pt>
                <c:pt idx="3">
                  <c:v>8287895601.9999981</c:v>
                </c:pt>
                <c:pt idx="4">
                  <c:v>7482634249.9999981</c:v>
                </c:pt>
                <c:pt idx="5">
                  <c:v>7664157633.9999981</c:v>
                </c:pt>
                <c:pt idx="6">
                  <c:v>8389700363.000001</c:v>
                </c:pt>
              </c:numCache>
            </c:numRef>
          </c:val>
          <c:smooth val="0"/>
        </c:ser>
        <c:dLbls>
          <c:showLegendKey val="0"/>
          <c:showVal val="0"/>
          <c:showCatName val="0"/>
          <c:showSerName val="0"/>
          <c:showPercent val="0"/>
          <c:showBubbleSize val="0"/>
        </c:dLbls>
        <c:smooth val="0"/>
        <c:axId val="201779168"/>
        <c:axId val="201779560"/>
      </c:lineChart>
      <c:catAx>
        <c:axId val="201779168"/>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79560"/>
        <c:crosses val="autoZero"/>
        <c:auto val="1"/>
        <c:lblAlgn val="ctr"/>
        <c:lblOffset val="100"/>
        <c:noMultiLvlLbl val="0"/>
      </c:catAx>
      <c:valAx>
        <c:axId val="201779560"/>
        <c:scaling>
          <c:orientation val="minMax"/>
          <c:min val="60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79168"/>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0907728580886"/>
          <c:y val="6.5325768102516599E-2"/>
          <c:w val="0.84215496592717443"/>
          <c:h val="0.77365060985023915"/>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713127432.77259898</c:v>
                </c:pt>
                <c:pt idx="1">
                  <c:v>926395622.9713645</c:v>
                </c:pt>
                <c:pt idx="2">
                  <c:v>1285823235.0378594</c:v>
                </c:pt>
                <c:pt idx="3">
                  <c:v>1326208332.67467</c:v>
                </c:pt>
                <c:pt idx="4">
                  <c:v>1188938346.4136603</c:v>
                </c:pt>
                <c:pt idx="5">
                  <c:v>1389847728.1574299</c:v>
                </c:pt>
                <c:pt idx="6">
                  <c:v>1561075587.8232</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1233523070.4848993</c:v>
                </c:pt>
                <c:pt idx="1">
                  <c:v>1350114319.9841499</c:v>
                </c:pt>
                <c:pt idx="2">
                  <c:v>1588339234.5729198</c:v>
                </c:pt>
                <c:pt idx="3">
                  <c:v>1763917871.5018101</c:v>
                </c:pt>
                <c:pt idx="4">
                  <c:v>1585747353.3108499</c:v>
                </c:pt>
                <c:pt idx="5">
                  <c:v>1578949368.6764898</c:v>
                </c:pt>
                <c:pt idx="6">
                  <c:v>1689918962.1108</c:v>
                </c:pt>
              </c:numCache>
            </c:numRef>
          </c:val>
          <c:smooth val="0"/>
        </c:ser>
        <c:dLbls>
          <c:showLegendKey val="0"/>
          <c:showVal val="0"/>
          <c:showCatName val="0"/>
          <c:showSerName val="0"/>
          <c:showPercent val="0"/>
          <c:showBubbleSize val="0"/>
        </c:dLbls>
        <c:smooth val="0"/>
        <c:axId val="201780344"/>
        <c:axId val="201780736"/>
      </c:lineChart>
      <c:catAx>
        <c:axId val="201780344"/>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80736"/>
        <c:crosses val="autoZero"/>
        <c:auto val="1"/>
        <c:lblAlgn val="ctr"/>
        <c:lblOffset val="100"/>
        <c:noMultiLvlLbl val="0"/>
      </c:catAx>
      <c:valAx>
        <c:axId val="201780736"/>
        <c:scaling>
          <c:orientation val="minMax"/>
          <c:max val="1800000000"/>
          <c:min val="6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80344"/>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0907728580886"/>
          <c:y val="7.0227728886830321E-2"/>
          <c:w val="0.84215496592717443"/>
          <c:h val="0.75894472749729813"/>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1832628203.0231698</c:v>
                </c:pt>
                <c:pt idx="1">
                  <c:v>1913532390.4138701</c:v>
                </c:pt>
                <c:pt idx="2">
                  <c:v>2393708299.10007</c:v>
                </c:pt>
                <c:pt idx="3">
                  <c:v>2739042955.4511104</c:v>
                </c:pt>
                <c:pt idx="4">
                  <c:v>2322082640.9348302</c:v>
                </c:pt>
                <c:pt idx="5">
                  <c:v>2345380533.2813296</c:v>
                </c:pt>
                <c:pt idx="6">
                  <c:v>2293156890.5418401</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1895002311.9674702</c:v>
                </c:pt>
                <c:pt idx="1">
                  <c:v>2016265755.4269402</c:v>
                </c:pt>
                <c:pt idx="2">
                  <c:v>2336038928.3481398</c:v>
                </c:pt>
                <c:pt idx="3">
                  <c:v>2579008819.0767097</c:v>
                </c:pt>
                <c:pt idx="4">
                  <c:v>2353643211.3499002</c:v>
                </c:pt>
                <c:pt idx="5">
                  <c:v>2367430073.5846701</c:v>
                </c:pt>
                <c:pt idx="6">
                  <c:v>2569703897.0802193</c:v>
                </c:pt>
              </c:numCache>
            </c:numRef>
          </c:val>
          <c:smooth val="0"/>
        </c:ser>
        <c:dLbls>
          <c:showLegendKey val="0"/>
          <c:showVal val="0"/>
          <c:showCatName val="0"/>
          <c:showSerName val="0"/>
          <c:showPercent val="0"/>
          <c:showBubbleSize val="0"/>
        </c:dLbls>
        <c:smooth val="0"/>
        <c:axId val="201781520"/>
        <c:axId val="201781912"/>
      </c:lineChart>
      <c:catAx>
        <c:axId val="201781520"/>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81912"/>
        <c:crosses val="autoZero"/>
        <c:auto val="1"/>
        <c:lblAlgn val="ctr"/>
        <c:lblOffset val="100"/>
        <c:noMultiLvlLbl val="0"/>
      </c:catAx>
      <c:valAx>
        <c:axId val="201781912"/>
        <c:scaling>
          <c:orientation val="minMax"/>
          <c:min val="18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781520"/>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4788596681832"/>
          <c:y val="6.5325768102516599E-2"/>
          <c:w val="0.83921615724616494"/>
          <c:h val="0.76384668828161173"/>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1998476965.1906202</c:v>
                </c:pt>
                <c:pt idx="1">
                  <c:v>2387770088.5138803</c:v>
                </c:pt>
                <c:pt idx="2">
                  <c:v>2841773482.8097897</c:v>
                </c:pt>
                <c:pt idx="3">
                  <c:v>3078932275.4033003</c:v>
                </c:pt>
                <c:pt idx="4">
                  <c:v>2370545608.1323104</c:v>
                </c:pt>
                <c:pt idx="5">
                  <c:v>2357159006.4609003</c:v>
                </c:pt>
                <c:pt idx="6">
                  <c:v>2257292086.4758005</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2149705150.2338996</c:v>
                </c:pt>
                <c:pt idx="1">
                  <c:v>2275676707.1654401</c:v>
                </c:pt>
                <c:pt idx="2">
                  <c:v>2620718555.8200808</c:v>
                </c:pt>
                <c:pt idx="3">
                  <c:v>2867037761.1628008</c:v>
                </c:pt>
                <c:pt idx="4">
                  <c:v>2588702434.9391899</c:v>
                </c:pt>
                <c:pt idx="5">
                  <c:v>2602081856.3677106</c:v>
                </c:pt>
                <c:pt idx="6">
                  <c:v>2792671246.6201105</c:v>
                </c:pt>
              </c:numCache>
            </c:numRef>
          </c:val>
          <c:smooth val="0"/>
        </c:ser>
        <c:dLbls>
          <c:showLegendKey val="0"/>
          <c:showVal val="0"/>
          <c:showCatName val="0"/>
          <c:showSerName val="0"/>
          <c:showPercent val="0"/>
          <c:showBubbleSize val="0"/>
        </c:dLbls>
        <c:smooth val="0"/>
        <c:axId val="201964264"/>
        <c:axId val="201964656"/>
      </c:lineChart>
      <c:catAx>
        <c:axId val="201964264"/>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4656"/>
        <c:crosses val="autoZero"/>
        <c:auto val="1"/>
        <c:lblAlgn val="ctr"/>
        <c:lblOffset val="100"/>
        <c:noMultiLvlLbl val="0"/>
      </c:catAx>
      <c:valAx>
        <c:axId val="201964656"/>
        <c:scaling>
          <c:orientation val="minMax"/>
          <c:min val="18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4264"/>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43435747002"/>
          <c:y val="3.5914010816902799E-2"/>
          <c:w val="0.87742061654058168"/>
          <c:h val="0.80306241436542103"/>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19020671677.000004</c:v>
                </c:pt>
                <c:pt idx="1">
                  <c:v>20756219559</c:v>
                </c:pt>
                <c:pt idx="2">
                  <c:v>21850608600</c:v>
                </c:pt>
                <c:pt idx="3">
                  <c:v>19608404882</c:v>
                </c:pt>
                <c:pt idx="4">
                  <c:v>16610034920.999998</c:v>
                </c:pt>
                <c:pt idx="5">
                  <c:v>16555328745.000002</c:v>
                </c:pt>
                <c:pt idx="6">
                  <c:v>17306197557</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13647166212.000002</c:v>
                </c:pt>
                <c:pt idx="1">
                  <c:v>16490445980</c:v>
                </c:pt>
                <c:pt idx="2">
                  <c:v>24186675617</c:v>
                </c:pt>
                <c:pt idx="3">
                  <c:v>30474747339</c:v>
                </c:pt>
                <c:pt idx="4">
                  <c:v>21229875746.000004</c:v>
                </c:pt>
                <c:pt idx="5">
                  <c:v>30702033555</c:v>
                </c:pt>
                <c:pt idx="6">
                  <c:v>33792576628</c:v>
                </c:pt>
              </c:numCache>
            </c:numRef>
          </c:val>
          <c:smooth val="0"/>
        </c:ser>
        <c:dLbls>
          <c:showLegendKey val="0"/>
          <c:showVal val="0"/>
          <c:showCatName val="0"/>
          <c:showSerName val="0"/>
          <c:showPercent val="0"/>
          <c:showBubbleSize val="0"/>
        </c:dLbls>
        <c:smooth val="0"/>
        <c:axId val="201965832"/>
        <c:axId val="201966224"/>
      </c:lineChart>
      <c:catAx>
        <c:axId val="2019658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6224"/>
        <c:crosses val="autoZero"/>
        <c:auto val="1"/>
        <c:lblAlgn val="ctr"/>
        <c:lblOffset val="100"/>
        <c:noMultiLvlLbl val="0"/>
      </c:catAx>
      <c:valAx>
        <c:axId val="201966224"/>
        <c:scaling>
          <c:orientation val="minMax"/>
          <c:max val="37500000000"/>
          <c:min val="125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5832"/>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Mevcut</c:v>
                </c:pt>
              </c:strCache>
            </c:strRef>
          </c:tx>
          <c:spPr>
            <a:solidFill>
              <a:schemeClr val="accent1"/>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Sheet1!$B$2:$B$12</c:f>
              <c:numCache>
                <c:formatCode>General</c:formatCode>
                <c:ptCount val="11"/>
                <c:pt idx="0">
                  <c:v>2101152408</c:v>
                </c:pt>
                <c:pt idx="1">
                  <c:v>9288062999</c:v>
                </c:pt>
                <c:pt idx="2">
                  <c:v>17299085652</c:v>
                </c:pt>
                <c:pt idx="3">
                  <c:v>22809826648.000004</c:v>
                </c:pt>
                <c:pt idx="4">
                  <c:v>10102379400.000002</c:v>
                </c:pt>
                <c:pt idx="5">
                  <c:v>11184891306.000002</c:v>
                </c:pt>
                <c:pt idx="6">
                  <c:v>1245597826</c:v>
                </c:pt>
                <c:pt idx="7">
                  <c:v>1040487648</c:v>
                </c:pt>
                <c:pt idx="8">
                  <c:v>46913982944.000008</c:v>
                </c:pt>
                <c:pt idx="9">
                  <c:v>754387488.99999893</c:v>
                </c:pt>
                <c:pt idx="10">
                  <c:v>484837807</c:v>
                </c:pt>
              </c:numCache>
            </c:numRef>
          </c:val>
        </c:ser>
        <c:ser>
          <c:idx val="1"/>
          <c:order val="1"/>
          <c:tx>
            <c:strRef>
              <c:f>Sheet1!$C$1</c:f>
              <c:strCache>
                <c:ptCount val="1"/>
                <c:pt idx="0">
                  <c:v>Kotasız</c:v>
                </c:pt>
              </c:strCache>
            </c:strRef>
          </c:tx>
          <c:spPr>
            <a:solidFill>
              <a:schemeClr val="accent2"/>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Sheet1!$C$2:$C$12</c:f>
              <c:numCache>
                <c:formatCode>General</c:formatCode>
                <c:ptCount val="11"/>
                <c:pt idx="0">
                  <c:v>2453308728.6775708</c:v>
                </c:pt>
                <c:pt idx="1">
                  <c:v>10074102444.237303</c:v>
                </c:pt>
                <c:pt idx="2">
                  <c:v>18267719142.425903</c:v>
                </c:pt>
                <c:pt idx="3">
                  <c:v>40339046202.186981</c:v>
                </c:pt>
                <c:pt idx="4">
                  <c:v>10988236271.811895</c:v>
                </c:pt>
                <c:pt idx="5">
                  <c:v>12006941882.032301</c:v>
                </c:pt>
                <c:pt idx="6">
                  <c:v>1309902342.2597997</c:v>
                </c:pt>
                <c:pt idx="7">
                  <c:v>1107583272.2855802</c:v>
                </c:pt>
                <c:pt idx="8">
                  <c:v>52779256684.428398</c:v>
                </c:pt>
                <c:pt idx="9">
                  <c:v>985112406.60452819</c:v>
                </c:pt>
                <c:pt idx="10">
                  <c:v>986379323.07640648</c:v>
                </c:pt>
              </c:numCache>
            </c:numRef>
          </c:val>
        </c:ser>
        <c:dLbls>
          <c:showLegendKey val="0"/>
          <c:showVal val="0"/>
          <c:showCatName val="0"/>
          <c:showSerName val="0"/>
          <c:showPercent val="0"/>
          <c:showBubbleSize val="0"/>
        </c:dLbls>
        <c:gapWidth val="100"/>
        <c:overlap val="-15"/>
        <c:axId val="201967400"/>
        <c:axId val="201967008"/>
      </c:barChart>
      <c:valAx>
        <c:axId val="20196700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7400"/>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catAx>
        <c:axId val="201967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70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İhracat Hedefi</c:v>
                </c:pt>
              </c:strCache>
            </c:strRef>
          </c:tx>
          <c:explosion val="1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dLblPos val="outEnd"/>
              <c:showLegendKey val="0"/>
              <c:showVal val="0"/>
              <c:showCatName val="1"/>
              <c:showSerName val="0"/>
              <c:showPercent val="1"/>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1"/>
                <c:pt idx="0">
                  <c:v>Lojistik</c:v>
                </c:pt>
              </c:strCache>
            </c:strRef>
          </c:cat>
          <c:val>
            <c:numRef>
              <c:f>Sheet1!$B$2:$B$3</c:f>
              <c:numCache>
                <c:formatCode>General</c:formatCode>
                <c:ptCount val="2"/>
                <c:pt idx="0">
                  <c:v>27.7</c:v>
                </c:pt>
                <c:pt idx="1">
                  <c:v>249.3</c:v>
                </c:pt>
              </c:numCache>
            </c:numRef>
          </c:val>
        </c:ser>
        <c:dLbls>
          <c:showLegendKey val="0"/>
          <c:showVal val="0"/>
          <c:showCatName val="0"/>
          <c:showSerName val="0"/>
          <c:showPercent val="0"/>
          <c:showBubbleSize val="0"/>
          <c:showLeaderLines val="0"/>
        </c:dLbls>
        <c:firstSliceAng val="35"/>
      </c:pieChart>
      <c:spPr>
        <a:noFill/>
        <a:ln>
          <a:noFill/>
        </a:ln>
        <a:effectLst/>
      </c:spPr>
    </c:plotArea>
    <c:plotVisOnly val="1"/>
    <c:dispBlanksAs val="zero"/>
    <c:showDLblsOverMax val="0"/>
  </c:chart>
  <c:spPr>
    <a:noFill/>
    <a:ln>
      <a:noFill/>
    </a:ln>
    <a:effectLst/>
  </c:spPr>
  <c:txPr>
    <a:bodyPr/>
    <a:lstStyle/>
    <a:p>
      <a:pPr>
        <a:defRPr/>
      </a:pPr>
      <a:endParaRPr lang="tr-T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Fark</c:v>
                </c:pt>
              </c:strCache>
            </c:strRef>
          </c:tx>
          <c:spPr>
            <a:solidFill>
              <a:schemeClr val="accent1"/>
            </a:solidFill>
            <a:ln>
              <a:noFill/>
            </a:ln>
            <a:effectLst/>
          </c:spPr>
          <c:invertIfNegative val="0"/>
          <c:cat>
            <c:strRef>
              <c:f>Sheet1!$A$2:$A$12</c:f>
              <c:strCache>
                <c:ptCount val="11"/>
                <c:pt idx="0">
                  <c:v>AUT</c:v>
                </c:pt>
                <c:pt idx="1">
                  <c:v>BGR</c:v>
                </c:pt>
                <c:pt idx="2">
                  <c:v>DEU</c:v>
                </c:pt>
                <c:pt idx="3">
                  <c:v>ESP</c:v>
                </c:pt>
                <c:pt idx="4">
                  <c:v>FRA</c:v>
                </c:pt>
                <c:pt idx="5">
                  <c:v>GRC</c:v>
                </c:pt>
                <c:pt idx="6">
                  <c:v>HRV</c:v>
                </c:pt>
                <c:pt idx="7">
                  <c:v>HUN</c:v>
                </c:pt>
                <c:pt idx="8">
                  <c:v>ITA</c:v>
                </c:pt>
                <c:pt idx="9">
                  <c:v>SRB</c:v>
                </c:pt>
                <c:pt idx="10">
                  <c:v>SVK</c:v>
                </c:pt>
              </c:strCache>
            </c:strRef>
          </c:cat>
          <c:val>
            <c:numRef>
              <c:f>Sheet1!$B$2:$B$12</c:f>
              <c:numCache>
                <c:formatCode>General</c:formatCode>
                <c:ptCount val="11"/>
                <c:pt idx="0">
                  <c:v>352156321</c:v>
                </c:pt>
                <c:pt idx="1">
                  <c:v>786039444.99999988</c:v>
                </c:pt>
                <c:pt idx="2">
                  <c:v>968633490</c:v>
                </c:pt>
                <c:pt idx="3">
                  <c:v>17529219554</c:v>
                </c:pt>
                <c:pt idx="4">
                  <c:v>885856871.99999988</c:v>
                </c:pt>
                <c:pt idx="5">
                  <c:v>822050575.99999988</c:v>
                </c:pt>
                <c:pt idx="6">
                  <c:v>64304516.000000007</c:v>
                </c:pt>
                <c:pt idx="7">
                  <c:v>67095624.000000015</c:v>
                </c:pt>
                <c:pt idx="8">
                  <c:v>5865273740</c:v>
                </c:pt>
                <c:pt idx="9">
                  <c:v>230724917.99999994</c:v>
                </c:pt>
                <c:pt idx="10">
                  <c:v>501541515.99999976</c:v>
                </c:pt>
              </c:numCache>
            </c:numRef>
          </c:val>
        </c:ser>
        <c:dLbls>
          <c:showLegendKey val="0"/>
          <c:showVal val="0"/>
          <c:showCatName val="0"/>
          <c:showSerName val="0"/>
          <c:showPercent val="0"/>
          <c:showBubbleSize val="0"/>
        </c:dLbls>
        <c:gapWidth val="150"/>
        <c:overlap val="-27"/>
        <c:axId val="201968576"/>
        <c:axId val="201968184"/>
      </c:barChart>
      <c:valAx>
        <c:axId val="2019681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8576"/>
        <c:crosses val="max"/>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catAx>
        <c:axId val="201968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81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solidFill>
        <a:schemeClr val="tx1"/>
      </a:solidFill>
    </a:ln>
    <a:effectLst/>
  </c:spPr>
  <c:txPr>
    <a:bodyPr/>
    <a:lstStyle/>
    <a:p>
      <a:pPr>
        <a:defRPr/>
      </a:pPr>
      <a:endParaRPr lang="tr-T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4788596681832"/>
          <c:y val="6.5325768102516599E-2"/>
          <c:w val="0.83921615724616494"/>
          <c:h val="0.74914080592867072"/>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2082615715.9999998</c:v>
                </c:pt>
                <c:pt idx="1">
                  <c:v>2239008719.9999995</c:v>
                </c:pt>
                <c:pt idx="2">
                  <c:v>2641803832</c:v>
                </c:pt>
                <c:pt idx="3">
                  <c:v>2625884354</c:v>
                </c:pt>
                <c:pt idx="4">
                  <c:v>2166932247.0000005</c:v>
                </c:pt>
                <c:pt idx="5">
                  <c:v>2591180684</c:v>
                </c:pt>
                <c:pt idx="6">
                  <c:v>2951660098.999999</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1468014814.9999998</c:v>
                </c:pt>
                <c:pt idx="1">
                  <c:v>1765956601.9999998</c:v>
                </c:pt>
                <c:pt idx="2">
                  <c:v>2599292119.9999995</c:v>
                </c:pt>
                <c:pt idx="3">
                  <c:v>3263902669</c:v>
                </c:pt>
                <c:pt idx="4">
                  <c:v>2231770087</c:v>
                </c:pt>
                <c:pt idx="5">
                  <c:v>3336685164.999999</c:v>
                </c:pt>
                <c:pt idx="6">
                  <c:v>3602097683</c:v>
                </c:pt>
              </c:numCache>
            </c:numRef>
          </c:val>
          <c:smooth val="0"/>
        </c:ser>
        <c:dLbls>
          <c:showLegendKey val="0"/>
          <c:showVal val="0"/>
          <c:showCatName val="0"/>
          <c:showSerName val="0"/>
          <c:showPercent val="0"/>
          <c:showBubbleSize val="0"/>
        </c:dLbls>
        <c:smooth val="0"/>
        <c:axId val="201969360"/>
        <c:axId val="201969752"/>
      </c:lineChart>
      <c:catAx>
        <c:axId val="201969360"/>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9752"/>
        <c:crosses val="autoZero"/>
        <c:auto val="1"/>
        <c:lblAlgn val="ctr"/>
        <c:lblOffset val="100"/>
        <c:noMultiLvlLbl val="0"/>
      </c:catAx>
      <c:valAx>
        <c:axId val="201969752"/>
        <c:scaling>
          <c:orientation val="minMax"/>
          <c:max val="4000000000"/>
          <c:min val="10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69360"/>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8669464782778"/>
          <c:y val="8.0031650455457765E-2"/>
          <c:w val="0.83627734856515568"/>
          <c:h val="0.72463100200710207"/>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4295101275.0000095</c:v>
                </c:pt>
                <c:pt idx="1">
                  <c:v>4186454768.999999</c:v>
                </c:pt>
                <c:pt idx="2">
                  <c:v>4154869895.9999895</c:v>
                </c:pt>
                <c:pt idx="3">
                  <c:v>2949042684.9999995</c:v>
                </c:pt>
                <c:pt idx="4">
                  <c:v>2380075673.9999995</c:v>
                </c:pt>
                <c:pt idx="5">
                  <c:v>2378014168.9999995</c:v>
                </c:pt>
                <c:pt idx="6">
                  <c:v>2466268179.999999</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3189101007.5399208</c:v>
                </c:pt>
                <c:pt idx="1">
                  <c:v>3821793076.5948706</c:v>
                </c:pt>
                <c:pt idx="2">
                  <c:v>5645243065.1123018</c:v>
                </c:pt>
                <c:pt idx="3">
                  <c:v>7134264747.1959896</c:v>
                </c:pt>
                <c:pt idx="4">
                  <c:v>4991652851.4097805</c:v>
                </c:pt>
                <c:pt idx="5">
                  <c:v>7405222798.2000103</c:v>
                </c:pt>
                <c:pt idx="6">
                  <c:v>8151768656.1341677</c:v>
                </c:pt>
              </c:numCache>
            </c:numRef>
          </c:val>
          <c:smooth val="0"/>
        </c:ser>
        <c:dLbls>
          <c:showLegendKey val="0"/>
          <c:showVal val="0"/>
          <c:showCatName val="0"/>
          <c:showSerName val="0"/>
          <c:showPercent val="0"/>
          <c:showBubbleSize val="0"/>
        </c:dLbls>
        <c:smooth val="0"/>
        <c:axId val="201970536"/>
        <c:axId val="201970928"/>
      </c:lineChart>
      <c:catAx>
        <c:axId val="201970536"/>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70928"/>
        <c:crosses val="autoZero"/>
        <c:auto val="1"/>
        <c:lblAlgn val="ctr"/>
        <c:lblOffset val="100"/>
        <c:noMultiLvlLbl val="0"/>
      </c:catAx>
      <c:valAx>
        <c:axId val="201970928"/>
        <c:scaling>
          <c:orientation val="minMax"/>
          <c:max val="8500000000"/>
          <c:min val="20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1970536"/>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4788596681832"/>
          <c:y val="7.0227728886830321E-2"/>
          <c:w val="0.83921615724616494"/>
          <c:h val="0.74914080592867072"/>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1169861301.9999998</c:v>
                </c:pt>
                <c:pt idx="1">
                  <c:v>1462771771.9999998</c:v>
                </c:pt>
                <c:pt idx="2">
                  <c:v>1527392916</c:v>
                </c:pt>
                <c:pt idx="3">
                  <c:v>1552923276.9999998</c:v>
                </c:pt>
                <c:pt idx="4">
                  <c:v>1387476204</c:v>
                </c:pt>
                <c:pt idx="5">
                  <c:v>1401544481.9999995</c:v>
                </c:pt>
                <c:pt idx="6">
                  <c:v>1600409446.9999998</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865298494.98783445</c:v>
                </c:pt>
                <c:pt idx="1">
                  <c:v>1046033332.4063002</c:v>
                </c:pt>
                <c:pt idx="2">
                  <c:v>1548876728.9609001</c:v>
                </c:pt>
                <c:pt idx="3">
                  <c:v>1950921868.4179301</c:v>
                </c:pt>
                <c:pt idx="4">
                  <c:v>1339240749.0298798</c:v>
                </c:pt>
                <c:pt idx="5">
                  <c:v>2025180733.7797401</c:v>
                </c:pt>
                <c:pt idx="6">
                  <c:v>2212684364.2293296</c:v>
                </c:pt>
              </c:numCache>
            </c:numRef>
          </c:val>
          <c:smooth val="0"/>
        </c:ser>
        <c:dLbls>
          <c:showLegendKey val="0"/>
          <c:showVal val="0"/>
          <c:showCatName val="0"/>
          <c:showSerName val="0"/>
          <c:showPercent val="0"/>
          <c:showBubbleSize val="0"/>
        </c:dLbls>
        <c:smooth val="0"/>
        <c:axId val="202607832"/>
        <c:axId val="202608224"/>
      </c:lineChart>
      <c:catAx>
        <c:axId val="202607832"/>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08224"/>
        <c:crosses val="autoZero"/>
        <c:auto val="1"/>
        <c:lblAlgn val="ctr"/>
        <c:lblOffset val="100"/>
        <c:noMultiLvlLbl val="0"/>
      </c:catAx>
      <c:valAx>
        <c:axId val="202608224"/>
        <c:scaling>
          <c:orientation val="minMax"/>
          <c:max val="2300000000"/>
          <c:min val="8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07832"/>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0907728580886"/>
          <c:y val="7.0227728886830321E-2"/>
          <c:w val="0.84215496592717443"/>
          <c:h val="0.74914080592867072"/>
        </c:manualLayout>
      </c:layout>
      <c:lineChart>
        <c:grouping val="standard"/>
        <c:varyColors val="0"/>
        <c:ser>
          <c:idx val="0"/>
          <c:order val="0"/>
          <c:tx>
            <c:strRef>
              <c:f>Sheet1!$B$1</c:f>
              <c:strCache>
                <c:ptCount val="1"/>
                <c:pt idx="0">
                  <c:v>Mevcut</c:v>
                </c:pt>
              </c:strCache>
            </c:strRef>
          </c:tx>
          <c:spPr>
            <a:ln w="38100" cap="rnd">
              <a:solidFill>
                <a:schemeClr val="accent1"/>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7820049482.000001</c:v>
                </c:pt>
                <c:pt idx="1">
                  <c:v>7819302792.000001</c:v>
                </c:pt>
                <c:pt idx="2">
                  <c:v>7158878103.0000095</c:v>
                </c:pt>
                <c:pt idx="3">
                  <c:v>6477386151.9999895</c:v>
                </c:pt>
                <c:pt idx="4">
                  <c:v>6309681886</c:v>
                </c:pt>
                <c:pt idx="5">
                  <c:v>5605348532.9999895</c:v>
                </c:pt>
                <c:pt idx="6">
                  <c:v>5723335995.9999895</c:v>
                </c:pt>
              </c:numCache>
            </c:numRef>
          </c:val>
          <c:smooth val="0"/>
        </c:ser>
        <c:ser>
          <c:idx val="1"/>
          <c:order val="1"/>
          <c:tx>
            <c:strRef>
              <c:f>Sheet1!$C$1</c:f>
              <c:strCache>
                <c:ptCount val="1"/>
                <c:pt idx="0">
                  <c:v>Kotasız</c:v>
                </c:pt>
              </c:strCache>
            </c:strRef>
          </c:tx>
          <c:spPr>
            <a:ln w="38100" cap="rnd">
              <a:solidFill>
                <a:schemeClr val="accent2"/>
              </a:solidFill>
              <a:round/>
            </a:ln>
            <a:effectLst/>
          </c:spPr>
          <c:marker>
            <c:symbol val="none"/>
          </c:marker>
          <c:cat>
            <c:numRef>
              <c:f>Sheet1!$A$2:$A$8</c:f>
              <c:numCache>
                <c:formatCode>0</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4114577255.4738793</c:v>
                </c:pt>
                <c:pt idx="1">
                  <c:v>4978865938.0240507</c:v>
                </c:pt>
                <c:pt idx="2">
                  <c:v>7391181844.3589783</c:v>
                </c:pt>
                <c:pt idx="3">
                  <c:v>9366650110.4878597</c:v>
                </c:pt>
                <c:pt idx="4">
                  <c:v>6486840075.4650307</c:v>
                </c:pt>
                <c:pt idx="5">
                  <c:v>9734716990.7666817</c:v>
                </c:pt>
                <c:pt idx="6">
                  <c:v>10706424469.852003</c:v>
                </c:pt>
              </c:numCache>
            </c:numRef>
          </c:val>
          <c:smooth val="0"/>
        </c:ser>
        <c:dLbls>
          <c:showLegendKey val="0"/>
          <c:showVal val="0"/>
          <c:showCatName val="0"/>
          <c:showSerName val="0"/>
          <c:showPercent val="0"/>
          <c:showBubbleSize val="0"/>
        </c:dLbls>
        <c:smooth val="0"/>
        <c:axId val="202609008"/>
        <c:axId val="202609400"/>
      </c:lineChart>
      <c:catAx>
        <c:axId val="202609008"/>
        <c:scaling>
          <c:orientation val="minMax"/>
        </c:scaling>
        <c:delete val="0"/>
        <c:axPos val="b"/>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09400"/>
        <c:crosses val="autoZero"/>
        <c:auto val="1"/>
        <c:lblAlgn val="ctr"/>
        <c:lblOffset val="100"/>
        <c:noMultiLvlLbl val="0"/>
      </c:catAx>
      <c:valAx>
        <c:axId val="202609400"/>
        <c:scaling>
          <c:orientation val="minMax"/>
          <c:max val="11000000000"/>
          <c:min val="40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09008"/>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dispUnitsLbl>
        </c:dispUnits>
      </c:valAx>
      <c:spPr>
        <a:noFill/>
        <a:ln>
          <a:noFill/>
        </a:ln>
        <a:effectLst/>
      </c:spPr>
    </c:plotArea>
    <c:plotVisOnly val="1"/>
    <c:dispBlanksAs val="gap"/>
    <c:showDLblsOverMax val="0"/>
  </c:chart>
  <c:spPr>
    <a:noFill/>
    <a:ln w="3175">
      <a:solidFill>
        <a:schemeClr val="tx1"/>
      </a:solidFill>
    </a:ln>
    <a:effectLst/>
  </c:spPr>
  <c:txPr>
    <a:bodyPr/>
    <a:lstStyle/>
    <a:p>
      <a:pPr>
        <a:defRPr/>
      </a:pPr>
      <a:endParaRPr lang="tr-T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Kotalı</c:v>
                </c:pt>
              </c:strCache>
            </c:strRef>
          </c:tx>
          <c:spPr>
            <a:solidFill>
              <a:schemeClr val="accent1"/>
            </a:solidFill>
            <a:ln>
              <a:noFill/>
            </a:ln>
            <a:effectLst/>
          </c:spPr>
          <c:invertIfNegative val="0"/>
          <c:cat>
            <c:strRef>
              <c:f>Sheet1!$A$2:$A$13</c:f>
              <c:strCache>
                <c:ptCount val="12"/>
                <c:pt idx="0">
                  <c:v>Avusturya</c:v>
                </c:pt>
                <c:pt idx="1">
                  <c:v>Bulgaristan</c:v>
                </c:pt>
                <c:pt idx="2">
                  <c:v>Hırvatistan</c:v>
                </c:pt>
                <c:pt idx="3">
                  <c:v>Fransa</c:v>
                </c:pt>
                <c:pt idx="4">
                  <c:v>Almanya</c:v>
                </c:pt>
                <c:pt idx="5">
                  <c:v>Yunanistan</c:v>
                </c:pt>
                <c:pt idx="6">
                  <c:v>Macaristan</c:v>
                </c:pt>
                <c:pt idx="7">
                  <c:v>İtalya</c:v>
                </c:pt>
                <c:pt idx="8">
                  <c:v>Sırbistan</c:v>
                </c:pt>
                <c:pt idx="9">
                  <c:v>Slovakya</c:v>
                </c:pt>
                <c:pt idx="10">
                  <c:v>İspanya</c:v>
                </c:pt>
                <c:pt idx="11">
                  <c:v>Ukrayna</c:v>
                </c:pt>
              </c:strCache>
            </c:strRef>
          </c:cat>
          <c:val>
            <c:numRef>
              <c:f>Sheet1!$B$2:$B$13</c:f>
              <c:numCache>
                <c:formatCode>General</c:formatCode>
                <c:ptCount val="12"/>
                <c:pt idx="0">
                  <c:v>9.8000000000000018E-2</c:v>
                </c:pt>
                <c:pt idx="1">
                  <c:v>0.35600000000000004</c:v>
                </c:pt>
                <c:pt idx="2">
                  <c:v>2.4E-2</c:v>
                </c:pt>
                <c:pt idx="3">
                  <c:v>0.52700000000000002</c:v>
                </c:pt>
                <c:pt idx="4">
                  <c:v>1.528</c:v>
                </c:pt>
                <c:pt idx="5">
                  <c:v>0.28700000000000003</c:v>
                </c:pt>
                <c:pt idx="6">
                  <c:v>9.5000000000000015E-2</c:v>
                </c:pt>
                <c:pt idx="7">
                  <c:v>0.97700000000000009</c:v>
                </c:pt>
                <c:pt idx="8">
                  <c:v>0.129</c:v>
                </c:pt>
                <c:pt idx="9">
                  <c:v>4.8000000000000001E-2</c:v>
                </c:pt>
                <c:pt idx="10">
                  <c:v>0.54400000000000004</c:v>
                </c:pt>
                <c:pt idx="11">
                  <c:v>0.27600000000000002</c:v>
                </c:pt>
              </c:numCache>
            </c:numRef>
          </c:val>
        </c:ser>
        <c:ser>
          <c:idx val="1"/>
          <c:order val="1"/>
          <c:tx>
            <c:strRef>
              <c:f>Sheet1!$C$1</c:f>
              <c:strCache>
                <c:ptCount val="1"/>
                <c:pt idx="0">
                  <c:v>Kotasız</c:v>
                </c:pt>
              </c:strCache>
            </c:strRef>
          </c:tx>
          <c:spPr>
            <a:solidFill>
              <a:schemeClr val="accent2"/>
            </a:solidFill>
            <a:ln>
              <a:noFill/>
            </a:ln>
            <a:effectLst/>
          </c:spPr>
          <c:invertIfNegative val="0"/>
          <c:cat>
            <c:strRef>
              <c:f>Sheet1!$A$2:$A$13</c:f>
              <c:strCache>
                <c:ptCount val="12"/>
                <c:pt idx="0">
                  <c:v>Avusturya</c:v>
                </c:pt>
                <c:pt idx="1">
                  <c:v>Bulgaristan</c:v>
                </c:pt>
                <c:pt idx="2">
                  <c:v>Hırvatistan</c:v>
                </c:pt>
                <c:pt idx="3">
                  <c:v>Fransa</c:v>
                </c:pt>
                <c:pt idx="4">
                  <c:v>Almanya</c:v>
                </c:pt>
                <c:pt idx="5">
                  <c:v>Yunanistan</c:v>
                </c:pt>
                <c:pt idx="6">
                  <c:v>Macaristan</c:v>
                </c:pt>
                <c:pt idx="7">
                  <c:v>İtalya</c:v>
                </c:pt>
                <c:pt idx="8">
                  <c:v>Sırbistan</c:v>
                </c:pt>
                <c:pt idx="9">
                  <c:v>Slovakya</c:v>
                </c:pt>
                <c:pt idx="10">
                  <c:v>İspanya</c:v>
                </c:pt>
                <c:pt idx="11">
                  <c:v>Ukrayna</c:v>
                </c:pt>
              </c:strCache>
            </c:strRef>
          </c:cat>
          <c:val>
            <c:numRef>
              <c:f>Sheet1!$C$2:$C$13</c:f>
              <c:numCache>
                <c:formatCode>General</c:formatCode>
                <c:ptCount val="12"/>
                <c:pt idx="0">
                  <c:v>0.1</c:v>
                </c:pt>
                <c:pt idx="1">
                  <c:v>0.36000000000000004</c:v>
                </c:pt>
                <c:pt idx="2">
                  <c:v>2.4E-2</c:v>
                </c:pt>
                <c:pt idx="3">
                  <c:v>0.53100000000000003</c:v>
                </c:pt>
                <c:pt idx="4">
                  <c:v>1.5309999999999997</c:v>
                </c:pt>
                <c:pt idx="5">
                  <c:v>0.29000000000000004</c:v>
                </c:pt>
                <c:pt idx="6">
                  <c:v>9.5000000000000015E-2</c:v>
                </c:pt>
                <c:pt idx="7">
                  <c:v>0.99299999999999999</c:v>
                </c:pt>
                <c:pt idx="8">
                  <c:v>0.13600000000000001</c:v>
                </c:pt>
                <c:pt idx="9">
                  <c:v>5.7000000000000009E-2</c:v>
                </c:pt>
                <c:pt idx="10">
                  <c:v>0.62100000000000011</c:v>
                </c:pt>
                <c:pt idx="11">
                  <c:v>0.32600000000000007</c:v>
                </c:pt>
              </c:numCache>
            </c:numRef>
          </c:val>
        </c:ser>
        <c:dLbls>
          <c:showLegendKey val="0"/>
          <c:showVal val="0"/>
          <c:showCatName val="0"/>
          <c:showSerName val="0"/>
          <c:showPercent val="0"/>
          <c:showBubbleSize val="0"/>
        </c:dLbls>
        <c:gapWidth val="150"/>
        <c:axId val="202610968"/>
        <c:axId val="202611360"/>
      </c:barChart>
      <c:barChart>
        <c:barDir val="col"/>
        <c:grouping val="clustered"/>
        <c:varyColors val="0"/>
        <c:ser>
          <c:idx val="2"/>
          <c:order val="2"/>
          <c:tx>
            <c:strRef>
              <c:f>Sheet1!$D$1</c:f>
              <c:strCache>
                <c:ptCount val="1"/>
                <c:pt idx="0">
                  <c:v>% fark</c:v>
                </c:pt>
              </c:strCache>
            </c:strRef>
          </c:tx>
          <c:spPr>
            <a:solidFill>
              <a:schemeClr val="accent3"/>
            </a:solidFill>
            <a:ln>
              <a:noFill/>
            </a:ln>
            <a:effectLst/>
          </c:spPr>
          <c:invertIfNegative val="0"/>
          <c:dLbls>
            <c:dLbl>
              <c:idx val="0"/>
              <c:layout>
                <c:manualLayout>
                  <c:x val="0"/>
                  <c:y val="0.1177777777777777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377777777777777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3333333333334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3000000000000000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764444444444444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1977777777777777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786172522407772E-16"/>
                  <c:y val="-4.88888888888888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5266666666666665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0786172522407772E-16"/>
                  <c:y val="0.1600000000000000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0786172522407772E-16"/>
                  <c:y val="0.222222222222222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4708586988898687E-3"/>
                  <c:y val="0.4444444444444444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4708586988899763E-3"/>
                  <c:y val="0.342222222222222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Avusturya</c:v>
                </c:pt>
                <c:pt idx="1">
                  <c:v>Bulgaristan</c:v>
                </c:pt>
                <c:pt idx="2">
                  <c:v>Hırvatistan</c:v>
                </c:pt>
                <c:pt idx="3">
                  <c:v>Fransa</c:v>
                </c:pt>
                <c:pt idx="4">
                  <c:v>Almanya</c:v>
                </c:pt>
                <c:pt idx="5">
                  <c:v>Yunanistan</c:v>
                </c:pt>
                <c:pt idx="6">
                  <c:v>Macaristan</c:v>
                </c:pt>
                <c:pt idx="7">
                  <c:v>İtalya</c:v>
                </c:pt>
                <c:pt idx="8">
                  <c:v>Sırbistan</c:v>
                </c:pt>
                <c:pt idx="9">
                  <c:v>Slovakya</c:v>
                </c:pt>
                <c:pt idx="10">
                  <c:v>İspanya</c:v>
                </c:pt>
                <c:pt idx="11">
                  <c:v>Ukrayna</c:v>
                </c:pt>
              </c:strCache>
            </c:strRef>
          </c:cat>
          <c:val>
            <c:numRef>
              <c:f>Sheet1!$D$2:$D$13</c:f>
              <c:numCache>
                <c:formatCode>0.00%</c:formatCode>
                <c:ptCount val="12"/>
                <c:pt idx="0">
                  <c:v>-2.0408163265306142E-2</c:v>
                </c:pt>
                <c:pt idx="1">
                  <c:v>-1.1235955056179784E-2</c:v>
                </c:pt>
                <c:pt idx="2">
                  <c:v>0</c:v>
                </c:pt>
                <c:pt idx="3">
                  <c:v>-7.5901328273244844E-3</c:v>
                </c:pt>
                <c:pt idx="4">
                  <c:v>-1.9633507853402438E-3</c:v>
                </c:pt>
                <c:pt idx="5">
                  <c:v>-1.0452961672473875E-2</c:v>
                </c:pt>
                <c:pt idx="6">
                  <c:v>0</c:v>
                </c:pt>
                <c:pt idx="7">
                  <c:v>-1.637666325486184E-2</c:v>
                </c:pt>
                <c:pt idx="8">
                  <c:v>-5.4263565891472916E-2</c:v>
                </c:pt>
                <c:pt idx="9">
                  <c:v>-0.18750000000000006</c:v>
                </c:pt>
                <c:pt idx="10">
                  <c:v>-0.14154411764705874</c:v>
                </c:pt>
                <c:pt idx="11">
                  <c:v>-0.18115942028985502</c:v>
                </c:pt>
              </c:numCache>
            </c:numRef>
          </c:val>
        </c:ser>
        <c:dLbls>
          <c:showLegendKey val="0"/>
          <c:showVal val="0"/>
          <c:showCatName val="0"/>
          <c:showSerName val="0"/>
          <c:showPercent val="0"/>
          <c:showBubbleSize val="0"/>
        </c:dLbls>
        <c:gapWidth val="150"/>
        <c:axId val="202612144"/>
        <c:axId val="202611752"/>
      </c:barChart>
      <c:catAx>
        <c:axId val="20261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11360"/>
        <c:crossesAt val="0"/>
        <c:auto val="1"/>
        <c:lblAlgn val="ctr"/>
        <c:lblOffset val="100"/>
        <c:noMultiLvlLbl val="0"/>
      </c:catAx>
      <c:valAx>
        <c:axId val="202611360"/>
        <c:scaling>
          <c:orientation val="minMax"/>
          <c:max val="1.6"/>
          <c:min val="-0.330000000000000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10968"/>
        <c:crosses val="autoZero"/>
        <c:crossBetween val="between"/>
      </c:valAx>
      <c:valAx>
        <c:axId val="202611752"/>
        <c:scaling>
          <c:orientation val="minMax"/>
          <c:max val="1"/>
          <c:min val="-0.2"/>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12144"/>
        <c:crosses val="max"/>
        <c:crossBetween val="between"/>
      </c:valAx>
      <c:catAx>
        <c:axId val="202612144"/>
        <c:scaling>
          <c:orientation val="minMax"/>
        </c:scaling>
        <c:delete val="1"/>
        <c:axPos val="b"/>
        <c:numFmt formatCode="General" sourceLinked="1"/>
        <c:majorTickMark val="out"/>
        <c:minorTickMark val="none"/>
        <c:tickLblPos val="none"/>
        <c:crossAx val="202611752"/>
        <c:crossesAt val="0"/>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Kotalı</c:v>
                </c:pt>
              </c:strCache>
            </c:strRef>
          </c:tx>
          <c:spPr>
            <a:solidFill>
              <a:schemeClr val="accent1"/>
            </a:solidFill>
            <a:ln>
              <a:noFill/>
            </a:ln>
            <a:effectLst/>
          </c:spPr>
          <c:invertIfNegative val="0"/>
          <c:cat>
            <c:strRef>
              <c:f>Sheet1!$A$2:$A$13</c:f>
              <c:strCache>
                <c:ptCount val="12"/>
                <c:pt idx="0">
                  <c:v>Avusturya</c:v>
                </c:pt>
                <c:pt idx="1">
                  <c:v>Bulgaristan</c:v>
                </c:pt>
                <c:pt idx="2">
                  <c:v>Hırvatistan</c:v>
                </c:pt>
                <c:pt idx="3">
                  <c:v>Fransa</c:v>
                </c:pt>
                <c:pt idx="4">
                  <c:v>Almanya</c:v>
                </c:pt>
                <c:pt idx="5">
                  <c:v>Yunanistan</c:v>
                </c:pt>
                <c:pt idx="6">
                  <c:v>Macaristan</c:v>
                </c:pt>
                <c:pt idx="7">
                  <c:v>İtalya</c:v>
                </c:pt>
                <c:pt idx="8">
                  <c:v>Sırbistan</c:v>
                </c:pt>
                <c:pt idx="9">
                  <c:v>Slovakya</c:v>
                </c:pt>
                <c:pt idx="10">
                  <c:v>İspanya</c:v>
                </c:pt>
                <c:pt idx="11">
                  <c:v>Ukrayna</c:v>
                </c:pt>
              </c:strCache>
            </c:strRef>
          </c:cat>
          <c:val>
            <c:numRef>
              <c:f>Sheet1!$B$2:$B$13</c:f>
              <c:numCache>
                <c:formatCode>General</c:formatCode>
                <c:ptCount val="12"/>
                <c:pt idx="0">
                  <c:v>1.1559999999999997</c:v>
                </c:pt>
                <c:pt idx="1">
                  <c:v>1.9850000000000001</c:v>
                </c:pt>
                <c:pt idx="2">
                  <c:v>0.20800000000000002</c:v>
                </c:pt>
                <c:pt idx="3">
                  <c:v>7.5919999999999996</c:v>
                </c:pt>
                <c:pt idx="4">
                  <c:v>24.106999999999999</c:v>
                </c:pt>
                <c:pt idx="5">
                  <c:v>2.09</c:v>
                </c:pt>
                <c:pt idx="6">
                  <c:v>0.83100000000000007</c:v>
                </c:pt>
                <c:pt idx="7">
                  <c:v>8.2420000000000009</c:v>
                </c:pt>
                <c:pt idx="8">
                  <c:v>0.78200000000000003</c:v>
                </c:pt>
                <c:pt idx="9">
                  <c:v>0.35100000000000003</c:v>
                </c:pt>
                <c:pt idx="10">
                  <c:v>7.1579999999999995</c:v>
                </c:pt>
                <c:pt idx="11">
                  <c:v>1.43</c:v>
                </c:pt>
              </c:numCache>
            </c:numRef>
          </c:val>
        </c:ser>
        <c:ser>
          <c:idx val="1"/>
          <c:order val="1"/>
          <c:tx>
            <c:strRef>
              <c:f>Sheet1!$C$1</c:f>
              <c:strCache>
                <c:ptCount val="1"/>
                <c:pt idx="0">
                  <c:v>Kotasız</c:v>
                </c:pt>
              </c:strCache>
            </c:strRef>
          </c:tx>
          <c:spPr>
            <a:solidFill>
              <a:schemeClr val="accent2"/>
            </a:solidFill>
            <a:ln>
              <a:noFill/>
            </a:ln>
            <a:effectLst/>
          </c:spPr>
          <c:invertIfNegative val="0"/>
          <c:cat>
            <c:strRef>
              <c:f>Sheet1!$A$2:$A$13</c:f>
              <c:strCache>
                <c:ptCount val="12"/>
                <c:pt idx="0">
                  <c:v>Avusturya</c:v>
                </c:pt>
                <c:pt idx="1">
                  <c:v>Bulgaristan</c:v>
                </c:pt>
                <c:pt idx="2">
                  <c:v>Hırvatistan</c:v>
                </c:pt>
                <c:pt idx="3">
                  <c:v>Fransa</c:v>
                </c:pt>
                <c:pt idx="4">
                  <c:v>Almanya</c:v>
                </c:pt>
                <c:pt idx="5">
                  <c:v>Yunanistan</c:v>
                </c:pt>
                <c:pt idx="6">
                  <c:v>Macaristan</c:v>
                </c:pt>
                <c:pt idx="7">
                  <c:v>İtalya</c:v>
                </c:pt>
                <c:pt idx="8">
                  <c:v>Sırbistan</c:v>
                </c:pt>
                <c:pt idx="9">
                  <c:v>Slovakya</c:v>
                </c:pt>
                <c:pt idx="10">
                  <c:v>İspanya</c:v>
                </c:pt>
                <c:pt idx="11">
                  <c:v>Ukrayna</c:v>
                </c:pt>
              </c:strCache>
            </c:strRef>
          </c:cat>
          <c:val>
            <c:numRef>
              <c:f>Sheet1!$C$2:$C$13</c:f>
              <c:numCache>
                <c:formatCode>General</c:formatCode>
                <c:ptCount val="12"/>
                <c:pt idx="0">
                  <c:v>1.2</c:v>
                </c:pt>
                <c:pt idx="1">
                  <c:v>2.04</c:v>
                </c:pt>
                <c:pt idx="2">
                  <c:v>0.20800000000000002</c:v>
                </c:pt>
                <c:pt idx="3">
                  <c:v>7.6909999999999989</c:v>
                </c:pt>
                <c:pt idx="4">
                  <c:v>24.264999999999997</c:v>
                </c:pt>
                <c:pt idx="5">
                  <c:v>2.113</c:v>
                </c:pt>
                <c:pt idx="6">
                  <c:v>0.82399999999999995</c:v>
                </c:pt>
                <c:pt idx="7">
                  <c:v>8.4540000000000006</c:v>
                </c:pt>
                <c:pt idx="8">
                  <c:v>0.82099999999999995</c:v>
                </c:pt>
                <c:pt idx="9">
                  <c:v>0.43300000000000005</c:v>
                </c:pt>
                <c:pt idx="10">
                  <c:v>8.5469999999999988</c:v>
                </c:pt>
                <c:pt idx="11">
                  <c:v>1.786</c:v>
                </c:pt>
              </c:numCache>
            </c:numRef>
          </c:val>
        </c:ser>
        <c:dLbls>
          <c:showLegendKey val="0"/>
          <c:showVal val="0"/>
          <c:showCatName val="0"/>
          <c:showSerName val="0"/>
          <c:showPercent val="0"/>
          <c:showBubbleSize val="0"/>
        </c:dLbls>
        <c:gapWidth val="150"/>
        <c:axId val="202612928"/>
        <c:axId val="202613320"/>
      </c:barChart>
      <c:barChart>
        <c:barDir val="col"/>
        <c:grouping val="clustered"/>
        <c:varyColors val="0"/>
        <c:ser>
          <c:idx val="2"/>
          <c:order val="2"/>
          <c:tx>
            <c:strRef>
              <c:f>Sheet1!$D$1</c:f>
              <c:strCache>
                <c:ptCount val="1"/>
                <c:pt idx="0">
                  <c:v>% fark</c:v>
                </c:pt>
              </c:strCache>
            </c:strRef>
          </c:tx>
          <c:spPr>
            <a:solidFill>
              <a:schemeClr val="accent3"/>
            </a:solidFill>
            <a:ln>
              <a:noFill/>
            </a:ln>
            <a:effectLst/>
          </c:spPr>
          <c:invertIfNegative val="0"/>
          <c:dLbls>
            <c:dLbl>
              <c:idx val="0"/>
              <c:layout>
                <c:manualLayout>
                  <c:x val="0"/>
                  <c:y val="0.1177777777777777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377777777777777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333333333333349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3000000000000000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0.7644444444444448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0.1977777777777777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786172522407772E-16"/>
                  <c:y val="-4.88888888888888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5266666666666665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0786172522407772E-16"/>
                  <c:y val="0.1600000000000000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0786172522407772E-16"/>
                  <c:y val="0.222222222222222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4708586988898687E-3"/>
                  <c:y val="0.4444444444444444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4708586988899763E-3"/>
                  <c:y val="0.3422222222222223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Avusturya</c:v>
                </c:pt>
                <c:pt idx="1">
                  <c:v>Bulgaristan</c:v>
                </c:pt>
                <c:pt idx="2">
                  <c:v>Hırvatistan</c:v>
                </c:pt>
                <c:pt idx="3">
                  <c:v>Fransa</c:v>
                </c:pt>
                <c:pt idx="4">
                  <c:v>Almanya</c:v>
                </c:pt>
                <c:pt idx="5">
                  <c:v>Yunanistan</c:v>
                </c:pt>
                <c:pt idx="6">
                  <c:v>Macaristan</c:v>
                </c:pt>
                <c:pt idx="7">
                  <c:v>İtalya</c:v>
                </c:pt>
                <c:pt idx="8">
                  <c:v>Sırbistan</c:v>
                </c:pt>
                <c:pt idx="9">
                  <c:v>Slovakya</c:v>
                </c:pt>
                <c:pt idx="10">
                  <c:v>İspanya</c:v>
                </c:pt>
                <c:pt idx="11">
                  <c:v>Ukrayna</c:v>
                </c:pt>
              </c:strCache>
            </c:strRef>
          </c:cat>
          <c:val>
            <c:numRef>
              <c:f>Sheet1!$D$2:$D$13</c:f>
              <c:numCache>
                <c:formatCode>0.00%</c:formatCode>
                <c:ptCount val="12"/>
                <c:pt idx="0">
                  <c:v>-3.8062283737024256E-2</c:v>
                </c:pt>
                <c:pt idx="1">
                  <c:v>-2.7707808564231717E-2</c:v>
                </c:pt>
                <c:pt idx="2">
                  <c:v>0</c:v>
                </c:pt>
                <c:pt idx="3">
                  <c:v>-1.3040042149631219E-2</c:v>
                </c:pt>
                <c:pt idx="4">
                  <c:v>-6.5541129132617604E-3</c:v>
                </c:pt>
                <c:pt idx="5">
                  <c:v>-1.1004784688995283E-2</c:v>
                </c:pt>
                <c:pt idx="6">
                  <c:v>8.4235860409145723E-3</c:v>
                </c:pt>
                <c:pt idx="7">
                  <c:v>-2.572191215724336E-2</c:v>
                </c:pt>
                <c:pt idx="8">
                  <c:v>-4.9872122762148245E-2</c:v>
                </c:pt>
                <c:pt idx="9">
                  <c:v>-0.23361823361823372</c:v>
                </c:pt>
                <c:pt idx="10">
                  <c:v>-0.19404861693210396</c:v>
                </c:pt>
                <c:pt idx="11">
                  <c:v>-0.24895104895104905</c:v>
                </c:pt>
              </c:numCache>
            </c:numRef>
          </c:val>
        </c:ser>
        <c:dLbls>
          <c:showLegendKey val="0"/>
          <c:showVal val="0"/>
          <c:showCatName val="0"/>
          <c:showSerName val="0"/>
          <c:showPercent val="0"/>
          <c:showBubbleSize val="0"/>
        </c:dLbls>
        <c:gapWidth val="150"/>
        <c:axId val="202614104"/>
        <c:axId val="202613712"/>
      </c:barChart>
      <c:catAx>
        <c:axId val="20261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13320"/>
        <c:crossesAt val="0"/>
        <c:auto val="1"/>
        <c:lblAlgn val="ctr"/>
        <c:lblOffset val="100"/>
        <c:noMultiLvlLbl val="0"/>
      </c:catAx>
      <c:valAx>
        <c:axId val="202613320"/>
        <c:scaling>
          <c:orientation val="minMax"/>
          <c:max val="25"/>
          <c:min val="-6.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12928"/>
        <c:crosses val="autoZero"/>
        <c:crossBetween val="between"/>
      </c:valAx>
      <c:valAx>
        <c:axId val="202613712"/>
        <c:scaling>
          <c:orientation val="minMax"/>
          <c:max val="1"/>
          <c:min val="-0.25"/>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2614104"/>
        <c:crosses val="max"/>
        <c:crossBetween val="between"/>
      </c:valAx>
      <c:catAx>
        <c:axId val="202614104"/>
        <c:scaling>
          <c:orientation val="minMax"/>
        </c:scaling>
        <c:delete val="1"/>
        <c:axPos val="b"/>
        <c:numFmt formatCode="General" sourceLinked="1"/>
        <c:majorTickMark val="out"/>
        <c:minorTickMark val="none"/>
        <c:tickLblPos val="none"/>
        <c:crossAx val="202613712"/>
        <c:crossesAt val="0"/>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Denizyolu</c:v>
                </c:pt>
              </c:strCache>
            </c:strRef>
          </c:tx>
          <c:invertIfNegative val="0"/>
          <c:dLbls>
            <c:spPr>
              <a:noFill/>
              <a:ln w="25373">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2010</c:v>
                </c:pt>
                <c:pt idx="1">
                  <c:v>2011</c:v>
                </c:pt>
                <c:pt idx="2">
                  <c:v>2012</c:v>
                </c:pt>
              </c:strCache>
            </c:strRef>
          </c:cat>
          <c:val>
            <c:numRef>
              <c:f>Sheet1!$B$2:$D$2</c:f>
              <c:numCache>
                <c:formatCode>General</c:formatCode>
                <c:ptCount val="3"/>
                <c:pt idx="0">
                  <c:v>50.74</c:v>
                </c:pt>
                <c:pt idx="1">
                  <c:v>54.54</c:v>
                </c:pt>
                <c:pt idx="2">
                  <c:v>50.7</c:v>
                </c:pt>
              </c:numCache>
            </c:numRef>
          </c:val>
        </c:ser>
        <c:ser>
          <c:idx val="1"/>
          <c:order val="1"/>
          <c:tx>
            <c:strRef>
              <c:f>Sheet1!$A$3</c:f>
              <c:strCache>
                <c:ptCount val="1"/>
                <c:pt idx="0">
                  <c:v>Demiryolu</c:v>
                </c:pt>
              </c:strCache>
            </c:strRef>
          </c:tx>
          <c:invertIfNegative val="0"/>
          <c:dLbls>
            <c:dLbl>
              <c:idx val="0"/>
              <c:layout>
                <c:manualLayout>
                  <c:x val="-0.12962962962962879"/>
                  <c:y val="-3.7037037037037035E-2"/>
                </c:manualLayout>
              </c:layout>
              <c:showLegendKey val="0"/>
              <c:showVal val="1"/>
              <c:showCatName val="0"/>
              <c:showSerName val="1"/>
              <c:showPercent val="0"/>
              <c:showBubbleSize val="0"/>
              <c:extLst>
                <c:ext xmlns:c15="http://schemas.microsoft.com/office/drawing/2012/chart" uri="{CE6537A1-D6FC-4f65-9D91-7224C49458BB}">
                  <c15:layout/>
                </c:ext>
              </c:extLst>
            </c:dLbl>
            <c:dLbl>
              <c:idx val="1"/>
              <c:layout>
                <c:manualLayout>
                  <c:x val="-0.13734567901234601"/>
                  <c:y val="-4.6296296296296346E-3"/>
                </c:manualLayout>
              </c:layout>
              <c:showLegendKey val="0"/>
              <c:showVal val="1"/>
              <c:showCatName val="0"/>
              <c:showSerName val="1"/>
              <c:showPercent val="0"/>
              <c:showBubbleSize val="0"/>
              <c:extLst>
                <c:ext xmlns:c15="http://schemas.microsoft.com/office/drawing/2012/chart" uri="{CE6537A1-D6FC-4f65-9D91-7224C49458BB}">
                  <c15:layout/>
                </c:ext>
              </c:extLst>
            </c:dLbl>
            <c:dLbl>
              <c:idx val="2"/>
              <c:layout>
                <c:manualLayout>
                  <c:x val="-0.125"/>
                  <c:y val="-3.9351851851851805E-2"/>
                </c:manualLayout>
              </c:layout>
              <c:showLegendKey val="0"/>
              <c:showVal val="1"/>
              <c:showCatName val="0"/>
              <c:showSerName val="1"/>
              <c:showPercent val="0"/>
              <c:showBubbleSize val="0"/>
              <c:extLst>
                <c:ext xmlns:c15="http://schemas.microsoft.com/office/drawing/2012/chart" uri="{CE6537A1-D6FC-4f65-9D91-7224C49458BB}">
                  <c15:layout/>
                </c:ext>
              </c:extLst>
            </c:dLbl>
            <c:spPr>
              <a:solidFill>
                <a:prstClr val="white"/>
              </a:solidFill>
              <a:ln>
                <a:solidFill>
                  <a:prstClr val="black">
                    <a:lumMod val="65000"/>
                    <a:lumOff val="35000"/>
                  </a:prstClr>
                </a:solidFill>
              </a:ln>
              <a:effectLst/>
            </c:sp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Sheet1!$B$1:$D$1</c:f>
              <c:strCache>
                <c:ptCount val="3"/>
                <c:pt idx="0">
                  <c:v>2010</c:v>
                </c:pt>
                <c:pt idx="1">
                  <c:v>2011</c:v>
                </c:pt>
                <c:pt idx="2">
                  <c:v>2012</c:v>
                </c:pt>
              </c:strCache>
            </c:strRef>
          </c:cat>
          <c:val>
            <c:numRef>
              <c:f>Sheet1!$B$3:$D$3</c:f>
              <c:numCache>
                <c:formatCode>General</c:formatCode>
                <c:ptCount val="3"/>
                <c:pt idx="0">
                  <c:v>0.87000000000000011</c:v>
                </c:pt>
                <c:pt idx="1">
                  <c:v>0.92</c:v>
                </c:pt>
                <c:pt idx="2">
                  <c:v>0.67000000000000015</c:v>
                </c:pt>
              </c:numCache>
            </c:numRef>
          </c:val>
        </c:ser>
        <c:ser>
          <c:idx val="2"/>
          <c:order val="2"/>
          <c:tx>
            <c:strRef>
              <c:f>Sheet1!$A$4</c:f>
              <c:strCache>
                <c:ptCount val="1"/>
                <c:pt idx="0">
                  <c:v>Karayolu</c:v>
                </c:pt>
              </c:strCache>
            </c:strRef>
          </c:tx>
          <c:invertIfNegative val="0"/>
          <c:dLbls>
            <c:spPr>
              <a:noFill/>
              <a:ln w="25373">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2010</c:v>
                </c:pt>
                <c:pt idx="1">
                  <c:v>2011</c:v>
                </c:pt>
                <c:pt idx="2">
                  <c:v>2012</c:v>
                </c:pt>
              </c:strCache>
            </c:strRef>
          </c:cat>
          <c:val>
            <c:numRef>
              <c:f>Sheet1!$B$4:$D$4</c:f>
              <c:numCache>
                <c:formatCode>General</c:formatCode>
                <c:ptCount val="3"/>
                <c:pt idx="0">
                  <c:v>40.349999999999994</c:v>
                </c:pt>
                <c:pt idx="1">
                  <c:v>37.25</c:v>
                </c:pt>
                <c:pt idx="2">
                  <c:v>32.870000000000005</c:v>
                </c:pt>
              </c:numCache>
            </c:numRef>
          </c:val>
        </c:ser>
        <c:ser>
          <c:idx val="3"/>
          <c:order val="3"/>
          <c:tx>
            <c:strRef>
              <c:f>Sheet1!$A$5</c:f>
              <c:strCache>
                <c:ptCount val="1"/>
                <c:pt idx="0">
                  <c:v>Havayolu</c:v>
                </c:pt>
              </c:strCache>
            </c:strRef>
          </c:tx>
          <c:invertIfNegative val="0"/>
          <c:dLbls>
            <c:spPr>
              <a:noFill/>
              <a:ln w="25373">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2010</c:v>
                </c:pt>
                <c:pt idx="1">
                  <c:v>2011</c:v>
                </c:pt>
                <c:pt idx="2">
                  <c:v>2012</c:v>
                </c:pt>
              </c:strCache>
            </c:strRef>
          </c:cat>
          <c:val>
            <c:numRef>
              <c:f>Sheet1!$B$5:$D$5</c:f>
              <c:numCache>
                <c:formatCode>General</c:formatCode>
                <c:ptCount val="3"/>
                <c:pt idx="0">
                  <c:v>6.75</c:v>
                </c:pt>
                <c:pt idx="1">
                  <c:v>6.3599999999999994</c:v>
                </c:pt>
                <c:pt idx="2">
                  <c:v>14.94</c:v>
                </c:pt>
              </c:numCache>
            </c:numRef>
          </c:val>
        </c:ser>
        <c:ser>
          <c:idx val="4"/>
          <c:order val="4"/>
          <c:tx>
            <c:strRef>
              <c:f>Sheet1!$A$6</c:f>
              <c:strCache>
                <c:ptCount val="1"/>
                <c:pt idx="0">
                  <c:v>Diğer</c:v>
                </c:pt>
              </c:strCache>
            </c:strRef>
          </c:tx>
          <c:invertIfNegative val="0"/>
          <c:dLbls>
            <c:dLbl>
              <c:idx val="0"/>
              <c:layout>
                <c:manualLayout>
                  <c:x val="-0.10648148148148211"/>
                  <c:y val="2.7777777777777853E-2"/>
                </c:manualLayout>
              </c:layout>
              <c:showLegendKey val="0"/>
              <c:showVal val="1"/>
              <c:showCatName val="0"/>
              <c:showSerName val="1"/>
              <c:showPercent val="0"/>
              <c:showBubbleSize val="0"/>
              <c:extLst>
                <c:ext xmlns:c15="http://schemas.microsoft.com/office/drawing/2012/chart" uri="{CE6537A1-D6FC-4f65-9D91-7224C49458BB}">
                  <c15:layout/>
                </c:ext>
              </c:extLst>
            </c:dLbl>
            <c:dLbl>
              <c:idx val="1"/>
              <c:layout>
                <c:manualLayout>
                  <c:x val="-0.109567901234568"/>
                  <c:y val="4.1666666666666713E-2"/>
                </c:manualLayout>
              </c:layout>
              <c:showLegendKey val="0"/>
              <c:showVal val="1"/>
              <c:showCatName val="0"/>
              <c:showSerName val="1"/>
              <c:showPercent val="0"/>
              <c:showBubbleSize val="0"/>
              <c:extLst>
                <c:ext xmlns:c15="http://schemas.microsoft.com/office/drawing/2012/chart" uri="{CE6537A1-D6FC-4f65-9D91-7224C49458BB}">
                  <c15:layout/>
                </c:ext>
              </c:extLst>
            </c:dLbl>
            <c:dLbl>
              <c:idx val="2"/>
              <c:layout>
                <c:manualLayout>
                  <c:x val="-0.134259259259259"/>
                  <c:y val="3.0092592592592598E-2"/>
                </c:manualLayout>
              </c:layout>
              <c:showLegendKey val="0"/>
              <c:showVal val="1"/>
              <c:showCatName val="0"/>
              <c:showSerName val="1"/>
              <c:showPercent val="0"/>
              <c:showBubbleSize val="0"/>
              <c:extLst>
                <c:ext xmlns:c15="http://schemas.microsoft.com/office/drawing/2012/chart" uri="{CE6537A1-D6FC-4f65-9D91-7224C49458BB}">
                  <c15:layout/>
                </c:ext>
              </c:extLst>
            </c:dLbl>
            <c:spPr>
              <a:solidFill>
                <a:prstClr val="white"/>
              </a:solidFill>
              <a:ln>
                <a:solidFill>
                  <a:prstClr val="black">
                    <a:lumMod val="65000"/>
                    <a:lumOff val="35000"/>
                  </a:prstClr>
                </a:solidFill>
              </a:ln>
              <a:effectLst/>
            </c:sp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Sheet1!$B$1:$D$1</c:f>
              <c:strCache>
                <c:ptCount val="3"/>
                <c:pt idx="0">
                  <c:v>2010</c:v>
                </c:pt>
                <c:pt idx="1">
                  <c:v>2011</c:v>
                </c:pt>
                <c:pt idx="2">
                  <c:v>2012</c:v>
                </c:pt>
              </c:strCache>
            </c:strRef>
          </c:cat>
          <c:val>
            <c:numRef>
              <c:f>Sheet1!$B$6:$D$6</c:f>
              <c:numCache>
                <c:formatCode>General</c:formatCode>
                <c:ptCount val="3"/>
                <c:pt idx="0">
                  <c:v>1.3</c:v>
                </c:pt>
                <c:pt idx="1">
                  <c:v>0.93</c:v>
                </c:pt>
                <c:pt idx="2">
                  <c:v>0.83000000000000007</c:v>
                </c:pt>
              </c:numCache>
            </c:numRef>
          </c:val>
        </c:ser>
        <c:dLbls>
          <c:showLegendKey val="0"/>
          <c:showVal val="0"/>
          <c:showCatName val="0"/>
          <c:showSerName val="0"/>
          <c:showPercent val="0"/>
          <c:showBubbleSize val="0"/>
        </c:dLbls>
        <c:gapWidth val="150"/>
        <c:overlap val="100"/>
        <c:axId val="199213624"/>
        <c:axId val="199214016"/>
      </c:barChart>
      <c:catAx>
        <c:axId val="199213624"/>
        <c:scaling>
          <c:orientation val="minMax"/>
        </c:scaling>
        <c:delete val="0"/>
        <c:axPos val="b"/>
        <c:numFmt formatCode="General" sourceLinked="1"/>
        <c:majorTickMark val="none"/>
        <c:minorTickMark val="none"/>
        <c:tickLblPos val="nextTo"/>
        <c:crossAx val="199214016"/>
        <c:crosses val="autoZero"/>
        <c:auto val="1"/>
        <c:lblAlgn val="ctr"/>
        <c:lblOffset val="100"/>
        <c:noMultiLvlLbl val="0"/>
      </c:catAx>
      <c:valAx>
        <c:axId val="199214016"/>
        <c:scaling>
          <c:orientation val="minMax"/>
        </c:scaling>
        <c:delete val="1"/>
        <c:axPos val="l"/>
        <c:majorGridlines/>
        <c:numFmt formatCode="0%" sourceLinked="1"/>
        <c:majorTickMark val="out"/>
        <c:minorTickMark val="none"/>
        <c:tickLblPos val="none"/>
        <c:crossAx val="199213624"/>
        <c:crosses val="autoZero"/>
        <c:crossBetween val="between"/>
      </c:valAx>
      <c:spPr>
        <a:noFill/>
        <a:ln w="25373">
          <a:noFill/>
        </a:ln>
      </c:spPr>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2011</c:v>
                </c:pt>
              </c:strCache>
            </c:strRef>
          </c:tx>
          <c:spPr>
            <a:solidFill>
              <a:srgbClr val="1F49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Hollanda</c:v>
                </c:pt>
                <c:pt idx="1">
                  <c:v>Almanya</c:v>
                </c:pt>
                <c:pt idx="2">
                  <c:v>Polonya</c:v>
                </c:pt>
                <c:pt idx="3">
                  <c:v>İtalya</c:v>
                </c:pt>
                <c:pt idx="4">
                  <c:v>Türkiye</c:v>
                </c:pt>
              </c:strCache>
            </c:strRef>
          </c:cat>
          <c:val>
            <c:numRef>
              <c:f>Sheet1!$B$2:$B$6</c:f>
              <c:numCache>
                <c:formatCode>0%</c:formatCode>
                <c:ptCount val="5"/>
                <c:pt idx="0">
                  <c:v>0.83000000000000007</c:v>
                </c:pt>
                <c:pt idx="1">
                  <c:v>0.5</c:v>
                </c:pt>
                <c:pt idx="2">
                  <c:v>0.45</c:v>
                </c:pt>
                <c:pt idx="3">
                  <c:v>0.29000000000000004</c:v>
                </c:pt>
                <c:pt idx="4">
                  <c:v>0.24000000000000002</c:v>
                </c:pt>
              </c:numCache>
            </c:numRef>
          </c:val>
        </c:ser>
        <c:ser>
          <c:idx val="1"/>
          <c:order val="1"/>
          <c:tx>
            <c:strRef>
              <c:f>Sheet1!$C$1</c:f>
              <c:strCache>
                <c:ptCount val="1"/>
                <c:pt idx="0">
                  <c:v>2012</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Hollanda</c:v>
                </c:pt>
                <c:pt idx="1">
                  <c:v>Almanya</c:v>
                </c:pt>
                <c:pt idx="2">
                  <c:v>Polonya</c:v>
                </c:pt>
                <c:pt idx="3">
                  <c:v>İtalya</c:v>
                </c:pt>
                <c:pt idx="4">
                  <c:v>Türkiye</c:v>
                </c:pt>
              </c:strCache>
            </c:strRef>
          </c:cat>
          <c:val>
            <c:numRef>
              <c:f>Sheet1!$C$2:$C$6</c:f>
              <c:numCache>
                <c:formatCode>0%</c:formatCode>
                <c:ptCount val="5"/>
                <c:pt idx="0">
                  <c:v>0.87000000000000011</c:v>
                </c:pt>
                <c:pt idx="1">
                  <c:v>0.52</c:v>
                </c:pt>
                <c:pt idx="2">
                  <c:v>0.46</c:v>
                </c:pt>
                <c:pt idx="3">
                  <c:v>0.30000000000000004</c:v>
                </c:pt>
                <c:pt idx="4">
                  <c:v>0.26</c:v>
                </c:pt>
              </c:numCache>
            </c:numRef>
          </c:val>
        </c:ser>
        <c:dLbls>
          <c:showLegendKey val="0"/>
          <c:showVal val="0"/>
          <c:showCatName val="0"/>
          <c:showSerName val="0"/>
          <c:showPercent val="0"/>
          <c:showBubbleSize val="0"/>
        </c:dLbls>
        <c:gapWidth val="150"/>
        <c:axId val="199214800"/>
        <c:axId val="199215192"/>
      </c:barChart>
      <c:catAx>
        <c:axId val="199214800"/>
        <c:scaling>
          <c:orientation val="minMax"/>
        </c:scaling>
        <c:delete val="0"/>
        <c:axPos val="b"/>
        <c:numFmt formatCode="General" sourceLinked="0"/>
        <c:majorTickMark val="out"/>
        <c:minorTickMark val="none"/>
        <c:tickLblPos val="nextTo"/>
        <c:crossAx val="199215192"/>
        <c:crosses val="autoZero"/>
        <c:auto val="1"/>
        <c:lblAlgn val="ctr"/>
        <c:lblOffset val="100"/>
        <c:noMultiLvlLbl val="0"/>
      </c:catAx>
      <c:valAx>
        <c:axId val="199215192"/>
        <c:scaling>
          <c:orientation val="minMax"/>
        </c:scaling>
        <c:delete val="1"/>
        <c:axPos val="l"/>
        <c:numFmt formatCode="0%" sourceLinked="1"/>
        <c:majorTickMark val="out"/>
        <c:minorTickMark val="none"/>
        <c:tickLblPos val="none"/>
        <c:crossAx val="199214800"/>
        <c:crosses val="autoZero"/>
        <c:crossBetween val="between"/>
      </c:valAx>
    </c:plotArea>
    <c:legend>
      <c:legendPos val="tr"/>
      <c:layout/>
      <c:overlay val="1"/>
    </c:legend>
    <c:plotVisOnly val="1"/>
    <c:dispBlanksAs val="gap"/>
    <c:showDLblsOverMax val="0"/>
  </c:chart>
  <c:txPr>
    <a:bodyPr/>
    <a:lstStyle/>
    <a:p>
      <a:pPr>
        <a:defRPr sz="18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2011</c:v>
                </c:pt>
              </c:strCache>
            </c:strRef>
          </c:tx>
          <c:spPr>
            <a:solidFill>
              <a:srgbClr val="1F49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Hollanda</c:v>
                </c:pt>
                <c:pt idx="1">
                  <c:v>Almanya</c:v>
                </c:pt>
                <c:pt idx="2">
                  <c:v>Polonya</c:v>
                </c:pt>
                <c:pt idx="3">
                  <c:v>İtalya</c:v>
                </c:pt>
                <c:pt idx="4">
                  <c:v>Türkiye</c:v>
                </c:pt>
              </c:strCache>
            </c:strRef>
          </c:cat>
          <c:val>
            <c:numRef>
              <c:f>Sheet1!$B$2:$B$6</c:f>
              <c:numCache>
                <c:formatCode>0%</c:formatCode>
                <c:ptCount val="5"/>
                <c:pt idx="0">
                  <c:v>0.7400000000000001</c:v>
                </c:pt>
                <c:pt idx="1">
                  <c:v>0.45</c:v>
                </c:pt>
                <c:pt idx="2">
                  <c:v>0.46</c:v>
                </c:pt>
                <c:pt idx="3">
                  <c:v>0.30000000000000004</c:v>
                </c:pt>
                <c:pt idx="4">
                  <c:v>0.33000000000000007</c:v>
                </c:pt>
              </c:numCache>
            </c:numRef>
          </c:val>
        </c:ser>
        <c:ser>
          <c:idx val="1"/>
          <c:order val="1"/>
          <c:tx>
            <c:strRef>
              <c:f>Sheet1!$C$1</c:f>
              <c:strCache>
                <c:ptCount val="1"/>
                <c:pt idx="0">
                  <c:v>2012</c:v>
                </c:pt>
              </c:strCache>
            </c:strRef>
          </c:tx>
          <c:spPr>
            <a:solidFill>
              <a:srgbClr val="F79646">
                <a:lumMod val="7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Hollanda</c:v>
                </c:pt>
                <c:pt idx="1">
                  <c:v>Almanya</c:v>
                </c:pt>
                <c:pt idx="2">
                  <c:v>Polonya</c:v>
                </c:pt>
                <c:pt idx="3">
                  <c:v>İtalya</c:v>
                </c:pt>
                <c:pt idx="4">
                  <c:v>Türkiye</c:v>
                </c:pt>
              </c:strCache>
            </c:strRef>
          </c:cat>
          <c:val>
            <c:numRef>
              <c:f>Sheet1!$C$2:$C$6</c:f>
              <c:numCache>
                <c:formatCode>0%</c:formatCode>
                <c:ptCount val="5"/>
                <c:pt idx="0">
                  <c:v>0.79</c:v>
                </c:pt>
                <c:pt idx="1">
                  <c:v>0.46</c:v>
                </c:pt>
                <c:pt idx="2">
                  <c:v>0.46</c:v>
                </c:pt>
                <c:pt idx="3">
                  <c:v>0.29000000000000004</c:v>
                </c:pt>
                <c:pt idx="4">
                  <c:v>0.32000000000000006</c:v>
                </c:pt>
              </c:numCache>
            </c:numRef>
          </c:val>
        </c:ser>
        <c:dLbls>
          <c:showLegendKey val="0"/>
          <c:showVal val="0"/>
          <c:showCatName val="0"/>
          <c:showSerName val="0"/>
          <c:showPercent val="0"/>
          <c:showBubbleSize val="0"/>
        </c:dLbls>
        <c:gapWidth val="150"/>
        <c:axId val="199215976"/>
        <c:axId val="199216368"/>
      </c:barChart>
      <c:catAx>
        <c:axId val="199215976"/>
        <c:scaling>
          <c:orientation val="minMax"/>
        </c:scaling>
        <c:delete val="0"/>
        <c:axPos val="b"/>
        <c:numFmt formatCode="General" sourceLinked="0"/>
        <c:majorTickMark val="out"/>
        <c:minorTickMark val="none"/>
        <c:tickLblPos val="nextTo"/>
        <c:crossAx val="199216368"/>
        <c:crosses val="autoZero"/>
        <c:auto val="1"/>
        <c:lblAlgn val="ctr"/>
        <c:lblOffset val="100"/>
        <c:noMultiLvlLbl val="0"/>
      </c:catAx>
      <c:valAx>
        <c:axId val="199216368"/>
        <c:scaling>
          <c:orientation val="minMax"/>
        </c:scaling>
        <c:delete val="1"/>
        <c:axPos val="l"/>
        <c:numFmt formatCode="0%" sourceLinked="1"/>
        <c:majorTickMark val="out"/>
        <c:minorTickMark val="none"/>
        <c:tickLblPos val="none"/>
        <c:crossAx val="199215976"/>
        <c:crosses val="autoZero"/>
        <c:crossBetween val="between"/>
      </c:valAx>
    </c:plotArea>
    <c:legend>
      <c:legendPos val="tr"/>
      <c:layout/>
      <c:overlay val="1"/>
    </c:legend>
    <c:plotVisOnly val="1"/>
    <c:dispBlanksAs val="gap"/>
    <c:showDLblsOverMax val="0"/>
  </c:chart>
  <c:txPr>
    <a:bodyPr/>
    <a:lstStyle/>
    <a:p>
      <a:pPr>
        <a:defRPr sz="1800">
          <a:latin typeface="Arial (Body)"/>
          <a:cs typeface="Arial (Body)"/>
        </a:defRPr>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AB</c:v>
                </c:pt>
              </c:strCache>
            </c:strRef>
          </c:tx>
          <c:spPr>
            <a:solidFill>
              <a:srgbClr val="1F497D"/>
            </a:solidFill>
          </c:spPr>
          <c:invertIfNegative val="0"/>
          <c:dLbls>
            <c:numFmt formatCode="#,##0.00" sourceLinked="0"/>
            <c:spPr>
              <a:noFill/>
              <a:ln>
                <a:noFill/>
              </a:ln>
              <a:effectLst/>
            </c:spPr>
            <c:txPr>
              <a:bodyPr wrap="square" lIns="38100" tIns="19050" rIns="38100" bIns="19050" anchor="ctr">
                <a:spAutoFit/>
              </a:bodyPr>
              <a:lstStyle/>
              <a:p>
                <a:pPr>
                  <a:defRPr>
                    <a:solidFill>
                      <a:schemeClr val="bg1"/>
                    </a:solidFill>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2010</c:v>
                </c:pt>
                <c:pt idx="1">
                  <c:v>2011</c:v>
                </c:pt>
                <c:pt idx="2">
                  <c:v>2012</c:v>
                </c:pt>
              </c:numCache>
            </c:numRef>
          </c:cat>
          <c:val>
            <c:numRef>
              <c:f>Sheet1!$B$2:$B$4</c:f>
              <c:numCache>
                <c:formatCode>General</c:formatCode>
                <c:ptCount val="3"/>
                <c:pt idx="0">
                  <c:v>52685304</c:v>
                </c:pt>
                <c:pt idx="1">
                  <c:v>62347441</c:v>
                </c:pt>
                <c:pt idx="2">
                  <c:v>59197802</c:v>
                </c:pt>
              </c:numCache>
            </c:numRef>
          </c:val>
        </c:ser>
        <c:ser>
          <c:idx val="1"/>
          <c:order val="1"/>
          <c:tx>
            <c:strRef>
              <c:f>Sheet1!$C$1</c:f>
              <c:strCache>
                <c:ptCount val="1"/>
                <c:pt idx="0">
                  <c:v>Diğer</c:v>
                </c:pt>
              </c:strCache>
            </c:strRef>
          </c:tx>
          <c:spPr>
            <a:solidFill>
              <a:srgbClr val="F79646">
                <a:lumMod val="75000"/>
              </a:srgbClr>
            </a:solidFill>
          </c:spPr>
          <c:invertIfNegative val="0"/>
          <c:cat>
            <c:numRef>
              <c:f>Sheet1!$A$2:$A$4</c:f>
              <c:numCache>
                <c:formatCode>General</c:formatCode>
                <c:ptCount val="3"/>
                <c:pt idx="0">
                  <c:v>2010</c:v>
                </c:pt>
                <c:pt idx="1">
                  <c:v>2011</c:v>
                </c:pt>
                <c:pt idx="2">
                  <c:v>2012</c:v>
                </c:pt>
              </c:numCache>
            </c:numRef>
          </c:cat>
          <c:val>
            <c:numRef>
              <c:f>Sheet1!$C$2:$C$4</c:f>
              <c:numCache>
                <c:formatCode>General</c:formatCode>
                <c:ptCount val="3"/>
                <c:pt idx="0">
                  <c:v>61197915</c:v>
                </c:pt>
                <c:pt idx="1">
                  <c:v>72559428</c:v>
                </c:pt>
                <c:pt idx="2">
                  <c:v>93233935</c:v>
                </c:pt>
              </c:numCache>
            </c:numRef>
          </c:val>
        </c:ser>
        <c:dLbls>
          <c:showLegendKey val="0"/>
          <c:showVal val="0"/>
          <c:showCatName val="0"/>
          <c:showSerName val="0"/>
          <c:showPercent val="0"/>
          <c:showBubbleSize val="0"/>
        </c:dLbls>
        <c:gapWidth val="150"/>
        <c:overlap val="100"/>
        <c:axId val="199217152"/>
        <c:axId val="199169736"/>
      </c:barChart>
      <c:lineChart>
        <c:grouping val="standard"/>
        <c:varyColors val="0"/>
        <c:ser>
          <c:idx val="3"/>
          <c:order val="2"/>
          <c:tx>
            <c:strRef>
              <c:f>Sheet1!$E$1</c:f>
              <c:strCache>
                <c:ptCount val="1"/>
                <c:pt idx="0">
                  <c:v>%</c:v>
                </c:pt>
              </c:strCache>
            </c:strRef>
          </c:tx>
          <c:marker>
            <c:symbol val="square"/>
            <c:size val="9"/>
            <c:spPr>
              <a:ln cap="sq"/>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2010</c:v>
                </c:pt>
                <c:pt idx="1">
                  <c:v>2011</c:v>
                </c:pt>
                <c:pt idx="2">
                  <c:v>2012</c:v>
                </c:pt>
              </c:numCache>
            </c:numRef>
          </c:cat>
          <c:val>
            <c:numRef>
              <c:f>Sheet1!$E$2:$E$4</c:f>
              <c:numCache>
                <c:formatCode>0%</c:formatCode>
                <c:ptCount val="3"/>
                <c:pt idx="0">
                  <c:v>0.4626257008067185</c:v>
                </c:pt>
                <c:pt idx="1">
                  <c:v>0.46215171593671778</c:v>
                </c:pt>
                <c:pt idx="2">
                  <c:v>0.38835614659432771</c:v>
                </c:pt>
              </c:numCache>
            </c:numRef>
          </c:val>
          <c:smooth val="0"/>
        </c:ser>
        <c:dLbls>
          <c:showLegendKey val="0"/>
          <c:showVal val="0"/>
          <c:showCatName val="0"/>
          <c:showSerName val="0"/>
          <c:showPercent val="0"/>
          <c:showBubbleSize val="0"/>
        </c:dLbls>
        <c:marker val="1"/>
        <c:smooth val="0"/>
        <c:axId val="199170520"/>
        <c:axId val="199170128"/>
      </c:lineChart>
      <c:catAx>
        <c:axId val="199217152"/>
        <c:scaling>
          <c:orientation val="minMax"/>
        </c:scaling>
        <c:delete val="0"/>
        <c:axPos val="b"/>
        <c:numFmt formatCode="General" sourceLinked="0"/>
        <c:majorTickMark val="out"/>
        <c:minorTickMark val="none"/>
        <c:tickLblPos val="nextTo"/>
        <c:crossAx val="199169736"/>
        <c:crosses val="autoZero"/>
        <c:auto val="1"/>
        <c:lblAlgn val="ctr"/>
        <c:lblOffset val="100"/>
        <c:noMultiLvlLbl val="0"/>
      </c:catAx>
      <c:valAx>
        <c:axId val="199169736"/>
        <c:scaling>
          <c:orientation val="minMax"/>
        </c:scaling>
        <c:delete val="0"/>
        <c:axPos val="l"/>
        <c:numFmt formatCode="General" sourceLinked="1"/>
        <c:majorTickMark val="out"/>
        <c:minorTickMark val="none"/>
        <c:tickLblPos val="nextTo"/>
        <c:crossAx val="199217152"/>
        <c:crosses val="autoZero"/>
        <c:crossBetween val="between"/>
        <c:dispUnits>
          <c:builtInUnit val="millions"/>
          <c:dispUnitsLbl>
            <c:layout/>
          </c:dispUnitsLbl>
        </c:dispUnits>
      </c:valAx>
      <c:valAx>
        <c:axId val="199170128"/>
        <c:scaling>
          <c:orientation val="minMax"/>
        </c:scaling>
        <c:delete val="0"/>
        <c:axPos val="r"/>
        <c:numFmt formatCode="0%" sourceLinked="1"/>
        <c:majorTickMark val="out"/>
        <c:minorTickMark val="none"/>
        <c:tickLblPos val="nextTo"/>
        <c:crossAx val="199170520"/>
        <c:crosses val="max"/>
        <c:crossBetween val="between"/>
      </c:valAx>
      <c:catAx>
        <c:axId val="199170520"/>
        <c:scaling>
          <c:orientation val="minMax"/>
        </c:scaling>
        <c:delete val="1"/>
        <c:axPos val="b"/>
        <c:numFmt formatCode="General" sourceLinked="1"/>
        <c:majorTickMark val="out"/>
        <c:minorTickMark val="none"/>
        <c:tickLblPos val="none"/>
        <c:crossAx val="199170128"/>
        <c:crosses val="autoZero"/>
        <c:auto val="1"/>
        <c:lblAlgn val="ctr"/>
        <c:lblOffset val="100"/>
        <c:noMultiLvlLbl val="0"/>
      </c:catAx>
    </c:plotArea>
    <c:legend>
      <c:legendPos val="b"/>
      <c:layout/>
      <c:overlay val="0"/>
    </c:legend>
    <c:plotVisOnly val="1"/>
    <c:dispBlanksAs val="gap"/>
    <c:showDLblsOverMax val="0"/>
  </c:chart>
  <c:txPr>
    <a:bodyPr/>
    <a:lstStyle/>
    <a:p>
      <a:pPr>
        <a:defRPr sz="1800">
          <a:latin typeface="Arial (Body)"/>
          <a:cs typeface="Arial (Body)"/>
        </a:defRPr>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Türk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General</c:formatCode>
                <c:ptCount val="9"/>
                <c:pt idx="0">
                  <c:v>75</c:v>
                </c:pt>
                <c:pt idx="1">
                  <c:v>77</c:v>
                </c:pt>
                <c:pt idx="2">
                  <c:v>79</c:v>
                </c:pt>
                <c:pt idx="3">
                  <c:v>79</c:v>
                </c:pt>
                <c:pt idx="4">
                  <c:v>77</c:v>
                </c:pt>
                <c:pt idx="5">
                  <c:v>71</c:v>
                </c:pt>
                <c:pt idx="6">
                  <c:v>69</c:v>
                </c:pt>
                <c:pt idx="7">
                  <c:v>67</c:v>
                </c:pt>
                <c:pt idx="8">
                  <c:v>67</c:v>
                </c:pt>
              </c:numCache>
            </c:numRef>
          </c:val>
        </c:ser>
        <c:ser>
          <c:idx val="1"/>
          <c:order val="1"/>
          <c:tx>
            <c:strRef>
              <c:f>Sheet1!$C$1</c:f>
              <c:strCache>
                <c:ptCount val="1"/>
                <c:pt idx="0">
                  <c:v>Yabancı</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General</c:formatCode>
                <c:ptCount val="9"/>
                <c:pt idx="0">
                  <c:v>25</c:v>
                </c:pt>
                <c:pt idx="1">
                  <c:v>23</c:v>
                </c:pt>
                <c:pt idx="2">
                  <c:v>21</c:v>
                </c:pt>
                <c:pt idx="3">
                  <c:v>21</c:v>
                </c:pt>
                <c:pt idx="4">
                  <c:v>23</c:v>
                </c:pt>
                <c:pt idx="5">
                  <c:v>29</c:v>
                </c:pt>
                <c:pt idx="6">
                  <c:v>31</c:v>
                </c:pt>
                <c:pt idx="7">
                  <c:v>33</c:v>
                </c:pt>
                <c:pt idx="8">
                  <c:v>33</c:v>
                </c:pt>
              </c:numCache>
            </c:numRef>
          </c:val>
        </c:ser>
        <c:dLbls>
          <c:showLegendKey val="0"/>
          <c:showVal val="0"/>
          <c:showCatName val="0"/>
          <c:showSerName val="0"/>
          <c:showPercent val="0"/>
          <c:showBubbleSize val="0"/>
        </c:dLbls>
        <c:gapWidth val="100"/>
        <c:overlap val="100"/>
        <c:axId val="199171304"/>
        <c:axId val="199171696"/>
      </c:barChart>
      <c:catAx>
        <c:axId val="19917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171696"/>
        <c:crosses val="autoZero"/>
        <c:auto val="1"/>
        <c:lblAlgn val="ctr"/>
        <c:lblOffset val="100"/>
        <c:noMultiLvlLbl val="0"/>
      </c:catAx>
      <c:valAx>
        <c:axId val="199171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171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Yabancı Araçların Boş Girişleri (Sefer Sayısı)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2011</c:v>
                </c:pt>
                <c:pt idx="1">
                  <c:v>2012</c:v>
                </c:pt>
                <c:pt idx="3">
                  <c:v>2012 Oca-Ağu</c:v>
                </c:pt>
                <c:pt idx="4">
                  <c:v>2013 Oca-Ağu</c:v>
                </c:pt>
              </c:strCache>
            </c:strRef>
          </c:cat>
          <c:val>
            <c:numRef>
              <c:f>Sheet1!$B$2:$B$6</c:f>
              <c:numCache>
                <c:formatCode>General</c:formatCode>
                <c:ptCount val="5"/>
                <c:pt idx="0">
                  <c:v>118650</c:v>
                </c:pt>
                <c:pt idx="1">
                  <c:v>127030</c:v>
                </c:pt>
                <c:pt idx="3">
                  <c:v>74776</c:v>
                </c:pt>
                <c:pt idx="4">
                  <c:v>62181</c:v>
                </c:pt>
              </c:numCache>
            </c:numRef>
          </c:val>
          <c:smooth val="0"/>
        </c:ser>
        <c:dLbls>
          <c:showLegendKey val="0"/>
          <c:showVal val="0"/>
          <c:showCatName val="0"/>
          <c:showSerName val="0"/>
          <c:showPercent val="0"/>
          <c:showBubbleSize val="0"/>
        </c:dLbls>
        <c:marker val="1"/>
        <c:smooth val="0"/>
        <c:axId val="199172480"/>
        <c:axId val="199172872"/>
      </c:lineChart>
      <c:catAx>
        <c:axId val="1991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172872"/>
        <c:crosses val="autoZero"/>
        <c:auto val="1"/>
        <c:lblAlgn val="ctr"/>
        <c:lblOffset val="100"/>
        <c:noMultiLvlLbl val="0"/>
      </c:catAx>
      <c:valAx>
        <c:axId val="199172872"/>
        <c:scaling>
          <c:orientation val="minMax"/>
          <c:max val="130000"/>
          <c:min val="6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99172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9C7DE-99A9-8842-8A6C-40C4BF02578A}" type="datetimeFigureOut">
              <a:rPr lang="en-US" smtClean="0"/>
              <a:pPr/>
              <a:t>12/17/2013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3982-1FED-7442-A5B7-96F070A6AE23}" type="slidenum">
              <a:rPr lang="en-US" smtClean="0"/>
              <a:pPr/>
              <a:t>‹#›</a:t>
            </a:fld>
            <a:endParaRPr lang="en-US"/>
          </a:p>
        </p:txBody>
      </p:sp>
    </p:spTree>
    <p:extLst>
      <p:ext uri="{BB962C8B-B14F-4D97-AF65-F5344CB8AC3E}">
        <p14:creationId xmlns:p14="http://schemas.microsoft.com/office/powerpoint/2010/main" val="241175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13</a:t>
            </a:fld>
            <a:endParaRPr lang="en-US"/>
          </a:p>
        </p:txBody>
      </p:sp>
    </p:spTree>
    <p:extLst>
      <p:ext uri="{BB962C8B-B14F-4D97-AF65-F5344CB8AC3E}">
        <p14:creationId xmlns:p14="http://schemas.microsoft.com/office/powerpoint/2010/main" val="1030057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37</a:t>
            </a:fld>
            <a:endParaRPr lang="en-US"/>
          </a:p>
        </p:txBody>
      </p:sp>
    </p:spTree>
    <p:extLst>
      <p:ext uri="{BB962C8B-B14F-4D97-AF65-F5344CB8AC3E}">
        <p14:creationId xmlns:p14="http://schemas.microsoft.com/office/powerpoint/2010/main" val="329583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17</a:t>
            </a:fld>
            <a:endParaRPr lang="en-US"/>
          </a:p>
        </p:txBody>
      </p:sp>
    </p:spTree>
    <p:extLst>
      <p:ext uri="{BB962C8B-B14F-4D97-AF65-F5344CB8AC3E}">
        <p14:creationId xmlns:p14="http://schemas.microsoft.com/office/powerpoint/2010/main" val="349929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18</a:t>
            </a:fld>
            <a:endParaRPr lang="en-US"/>
          </a:p>
        </p:txBody>
      </p:sp>
    </p:spTree>
    <p:extLst>
      <p:ext uri="{BB962C8B-B14F-4D97-AF65-F5344CB8AC3E}">
        <p14:creationId xmlns:p14="http://schemas.microsoft.com/office/powerpoint/2010/main" val="38806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19</a:t>
            </a:fld>
            <a:endParaRPr lang="en-US"/>
          </a:p>
        </p:txBody>
      </p:sp>
    </p:spTree>
    <p:extLst>
      <p:ext uri="{BB962C8B-B14F-4D97-AF65-F5344CB8AC3E}">
        <p14:creationId xmlns:p14="http://schemas.microsoft.com/office/powerpoint/2010/main" val="59090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20</a:t>
            </a:fld>
            <a:endParaRPr lang="en-US"/>
          </a:p>
        </p:txBody>
      </p:sp>
    </p:spTree>
    <p:extLst>
      <p:ext uri="{BB962C8B-B14F-4D97-AF65-F5344CB8AC3E}">
        <p14:creationId xmlns:p14="http://schemas.microsoft.com/office/powerpoint/2010/main" val="93065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21</a:t>
            </a:fld>
            <a:endParaRPr lang="en-US"/>
          </a:p>
        </p:txBody>
      </p:sp>
    </p:spTree>
    <p:extLst>
      <p:ext uri="{BB962C8B-B14F-4D97-AF65-F5344CB8AC3E}">
        <p14:creationId xmlns:p14="http://schemas.microsoft.com/office/powerpoint/2010/main" val="254072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22</a:t>
            </a:fld>
            <a:endParaRPr lang="en-US"/>
          </a:p>
        </p:txBody>
      </p:sp>
    </p:spTree>
    <p:extLst>
      <p:ext uri="{BB962C8B-B14F-4D97-AF65-F5344CB8AC3E}">
        <p14:creationId xmlns:p14="http://schemas.microsoft.com/office/powerpoint/2010/main" val="315237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31</a:t>
            </a:fld>
            <a:endParaRPr lang="en-US"/>
          </a:p>
        </p:txBody>
      </p:sp>
    </p:spTree>
    <p:extLst>
      <p:ext uri="{BB962C8B-B14F-4D97-AF65-F5344CB8AC3E}">
        <p14:creationId xmlns:p14="http://schemas.microsoft.com/office/powerpoint/2010/main" val="105515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43982-1FED-7442-A5B7-96F070A6AE23}" type="slidenum">
              <a:rPr lang="en-US" smtClean="0"/>
              <a:pPr/>
              <a:t>32</a:t>
            </a:fld>
            <a:endParaRPr lang="en-US"/>
          </a:p>
        </p:txBody>
      </p:sp>
    </p:spTree>
    <p:extLst>
      <p:ext uri="{BB962C8B-B14F-4D97-AF65-F5344CB8AC3E}">
        <p14:creationId xmlns:p14="http://schemas.microsoft.com/office/powerpoint/2010/main" val="84253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6128" y="1405982"/>
            <a:ext cx="8631744" cy="2559290"/>
          </a:xfrm>
        </p:spPr>
        <p:txBody>
          <a:bodyPr>
            <a:normAutofit/>
          </a:bodyPr>
          <a:lstStyle>
            <a:lvl1pPr>
              <a:defRPr sz="4000"/>
            </a:lvl1pPr>
          </a:lstStyle>
          <a:p>
            <a:r>
              <a:rPr lang="tr-TR" smtClean="0"/>
              <a:t>Click to edit Master title style</a:t>
            </a:r>
            <a:endParaRPr lang="en-US"/>
          </a:p>
        </p:txBody>
      </p:sp>
      <p:sp>
        <p:nvSpPr>
          <p:cNvPr id="3" name="Subtitle 2"/>
          <p:cNvSpPr>
            <a:spLocks noGrp="1"/>
          </p:cNvSpPr>
          <p:nvPr>
            <p:ph type="subTitle" idx="1"/>
          </p:nvPr>
        </p:nvSpPr>
        <p:spPr>
          <a:xfrm>
            <a:off x="257716" y="3965272"/>
            <a:ext cx="8631744" cy="167352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Tree>
    <p:extLst>
      <p:ext uri="{BB962C8B-B14F-4D97-AF65-F5344CB8AC3E}">
        <p14:creationId xmlns:p14="http://schemas.microsoft.com/office/powerpoint/2010/main" val="128428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65113" indent="0" algn="l">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198340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Tree>
    <p:extLst>
      <p:ext uri="{BB962C8B-B14F-4D97-AF65-F5344CB8AC3E}">
        <p14:creationId xmlns:p14="http://schemas.microsoft.com/office/powerpoint/2010/main" val="130084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Tree>
    <p:extLst>
      <p:ext uri="{BB962C8B-B14F-4D97-AF65-F5344CB8AC3E}">
        <p14:creationId xmlns:p14="http://schemas.microsoft.com/office/powerpoint/2010/main" val="232151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618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p:spPr>
        <p:txBody>
          <a:bodyPr vert="horz" lIns="91440" tIns="45720" rIns="91440" bIns="45720" rtlCol="0" anchor="ctr">
            <a:normAutofit/>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258434" y="1143000"/>
            <a:ext cx="8635113" cy="57150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116808121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9" r:id="rId4"/>
    <p:sldLayoutId id="2147483780" r:id="rId5"/>
  </p:sldLayoutIdLst>
  <p:txStyles>
    <p:titleStyle>
      <a:lvl1pPr marL="265113" indent="0"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Kota </a:t>
            </a:r>
            <a:r>
              <a:rPr lang="en-US" dirty="0" err="1" smtClean="0"/>
              <a:t>Uygulamasının</a:t>
            </a:r>
            <a:r>
              <a:rPr lang="en-US" dirty="0" smtClean="0"/>
              <a:t> </a:t>
            </a:r>
            <a:r>
              <a:rPr lang="en-US" dirty="0" err="1" smtClean="0"/>
              <a:t>Türk</a:t>
            </a:r>
            <a:r>
              <a:rPr lang="en-US" dirty="0" smtClean="0"/>
              <a:t> </a:t>
            </a:r>
            <a:r>
              <a:rPr lang="en-US" dirty="0" err="1" smtClean="0"/>
              <a:t>Dış</a:t>
            </a:r>
            <a:r>
              <a:rPr lang="en-US" dirty="0" smtClean="0"/>
              <a:t> </a:t>
            </a:r>
            <a:r>
              <a:rPr lang="en-US" dirty="0" err="1" smtClean="0"/>
              <a:t>Ticaretine</a:t>
            </a:r>
            <a:r>
              <a:rPr lang="en-US" dirty="0" smtClean="0"/>
              <a:t> </a:t>
            </a:r>
            <a:r>
              <a:rPr lang="en-US" dirty="0" err="1" smtClean="0"/>
              <a:t>Etkileri</a:t>
            </a:r>
            <a:endParaRPr lang="tr-TR" dirty="0"/>
          </a:p>
        </p:txBody>
      </p:sp>
      <p:sp>
        <p:nvSpPr>
          <p:cNvPr id="3" name="Subtitle 2"/>
          <p:cNvSpPr>
            <a:spLocks noGrp="1"/>
          </p:cNvSpPr>
          <p:nvPr>
            <p:ph type="subTitle" idx="1"/>
          </p:nvPr>
        </p:nvSpPr>
        <p:spPr/>
        <p:txBody>
          <a:bodyPr>
            <a:normAutofit fontScale="70000" lnSpcReduction="20000"/>
          </a:bodyPr>
          <a:lstStyle/>
          <a:p>
            <a:r>
              <a:rPr lang="tr-TR" dirty="0" smtClean="0"/>
              <a:t>Prof.Dr. Füsun ÜLENGİN - Sabancı Üniversitesi</a:t>
            </a:r>
          </a:p>
          <a:p>
            <a:r>
              <a:rPr lang="tr-TR" dirty="0" smtClean="0"/>
              <a:t>Yrd.Doç.Dr. Özgür KABAK – İstanbul Teknik Üniversitesi</a:t>
            </a:r>
          </a:p>
          <a:p>
            <a:r>
              <a:rPr lang="tr-TR" dirty="0" smtClean="0"/>
              <a:t>Yrd.Doç.Dr. Peral TOKTAŞ PALUT - Doğuş Üniversitesi</a:t>
            </a:r>
          </a:p>
          <a:p>
            <a:r>
              <a:rPr lang="tr-TR" dirty="0" err="1" smtClean="0"/>
              <a:t>Doç.Dr</a:t>
            </a:r>
            <a:r>
              <a:rPr lang="tr-TR" dirty="0" smtClean="0"/>
              <a:t>. Şule ÖNSEL EKİCİ - Doğuş Üniversitesi</a:t>
            </a:r>
          </a:p>
          <a:p>
            <a:r>
              <a:rPr lang="tr-TR" dirty="0" smtClean="0"/>
              <a:t>Yrd.Doç.Dr. Özay ÖZAYDIN- Doğuş Üniversitesi</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a:grpSpLocks/>
          </p:cNvGrpSpPr>
          <p:nvPr/>
        </p:nvGrpSpPr>
        <p:grpSpPr bwMode="auto">
          <a:xfrm>
            <a:off x="4571999" y="2769020"/>
            <a:ext cx="4320791" cy="2333729"/>
            <a:chOff x="4648200" y="1095111"/>
            <a:chExt cx="4320791" cy="2333889"/>
          </a:xfrm>
        </p:grpSpPr>
        <p:grpSp>
          <p:nvGrpSpPr>
            <p:cNvPr id="4" name="Group 19"/>
            <p:cNvGrpSpPr>
              <a:grpSpLocks/>
            </p:cNvGrpSpPr>
            <p:nvPr/>
          </p:nvGrpSpPr>
          <p:grpSpPr bwMode="auto">
            <a:xfrm>
              <a:off x="5410201" y="1095111"/>
              <a:ext cx="2678723" cy="1451179"/>
              <a:chOff x="5410201" y="1095111"/>
              <a:chExt cx="2678723" cy="1451179"/>
            </a:xfrm>
          </p:grpSpPr>
          <p:cxnSp>
            <p:nvCxnSpPr>
              <p:cNvPr id="10" name="Straight Connector 9"/>
              <p:cNvCxnSpPr/>
              <p:nvPr/>
            </p:nvCxnSpPr>
            <p:spPr>
              <a:xfrm flipV="1">
                <a:off x="5410201" y="1385749"/>
                <a:ext cx="1277938" cy="116054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688139" y="1353996"/>
                <a:ext cx="0" cy="3476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688139" y="1095111"/>
                <a:ext cx="1400785" cy="581171"/>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4648200" y="2514538"/>
              <a:ext cx="4320791" cy="914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solidFill>
                    <a:srgbClr val="FFFFFF"/>
                  </a:solidFill>
                  <a:ea typeface="ＭＳ Ｐゴシック" pitchFamily="34" charset="-128"/>
                </a:rPr>
                <a:t>Ulaştırma sektörümüz 2011 yılında yüzde 21,6 büyüme göstermişken, bu oran 2012 yılında yüzde 12,7’ye düşmüştür</a:t>
              </a:r>
            </a:p>
          </p:txBody>
        </p:sp>
      </p:grpSp>
      <p:graphicFrame>
        <p:nvGraphicFramePr>
          <p:cNvPr id="25" name="Content Placeholder 7"/>
          <p:cNvGraphicFramePr>
            <a:graphicFrameLocks/>
          </p:cNvGraphicFramePr>
          <p:nvPr>
            <p:extLst>
              <p:ext uri="{D42A27DB-BD31-4B8C-83A1-F6EECF244321}">
                <p14:modId xmlns:p14="http://schemas.microsoft.com/office/powerpoint/2010/main" val="4190594679"/>
              </p:ext>
            </p:extLst>
          </p:nvPr>
        </p:nvGraphicFramePr>
        <p:xfrm>
          <a:off x="-1" y="1442637"/>
          <a:ext cx="5143081" cy="3122943"/>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bwMode="auto">
          <a:xfrm>
            <a:off x="350837" y="4188349"/>
            <a:ext cx="40302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solidFill>
                  <a:srgbClr val="FFFFFF"/>
                </a:solidFill>
                <a:ea typeface="ＭＳ Ｐゴシック" pitchFamily="34" charset="-128"/>
              </a:rPr>
              <a:t>Türkiye’nin 2018 ihracat hedefi 277 milyar dolardır ve bu ihracat hedefinin %10’u lojistik sektöründen geçmektedir</a:t>
            </a:r>
          </a:p>
        </p:txBody>
      </p:sp>
      <p:sp>
        <p:nvSpPr>
          <p:cNvPr id="15" name="Title 14"/>
          <p:cNvSpPr>
            <a:spLocks noGrp="1"/>
          </p:cNvSpPr>
          <p:nvPr>
            <p:ph type="title"/>
          </p:nvPr>
        </p:nvSpPr>
        <p:spPr/>
        <p:txBody>
          <a:bodyPr>
            <a:normAutofit/>
          </a:bodyPr>
          <a:lstStyle/>
          <a:p>
            <a:r>
              <a:rPr lang="tr-TR" sz="2800" dirty="0" smtClean="0"/>
              <a:t>Ulaştırma, Depolama ve Haberleşme Alt Sektörü</a:t>
            </a:r>
            <a:endParaRPr lang="en-US" sz="2800" dirty="0"/>
          </a:p>
        </p:txBody>
      </p:sp>
    </p:spTree>
    <p:extLst>
      <p:ext uri="{BB962C8B-B14F-4D97-AF65-F5344CB8AC3E}">
        <p14:creationId xmlns:p14="http://schemas.microsoft.com/office/powerpoint/2010/main" val="3673045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Türkiye’de </a:t>
            </a:r>
            <a:r>
              <a:rPr lang="tr-TR" dirty="0" err="1" smtClean="0"/>
              <a:t>Uluslarası</a:t>
            </a:r>
            <a:r>
              <a:rPr lang="tr-TR" dirty="0" smtClean="0"/>
              <a:t> Taşımacılıkta Mevcut Durum</a:t>
            </a:r>
            <a:endParaRPr lang="tr-TR" dirty="0"/>
          </a:p>
        </p:txBody>
      </p:sp>
      <p:sp>
        <p:nvSpPr>
          <p:cNvPr id="3" name="Content Placeholder 2"/>
          <p:cNvSpPr>
            <a:spLocks noGrp="1"/>
          </p:cNvSpPr>
          <p:nvPr>
            <p:ph idx="1"/>
          </p:nvPr>
        </p:nvSpPr>
        <p:spPr/>
        <p:txBody>
          <a:bodyPr/>
          <a:lstStyle/>
          <a:p>
            <a:r>
              <a:rPr lang="tr-TR" dirty="0" smtClean="0"/>
              <a:t>Dünya Ticaret Örgütünün 2012 verilerine göre; Türkiye taşımacılık sektörü Türkiye ticari hizmetler ihracatı listesinde </a:t>
            </a:r>
            <a:endParaRPr lang="tr-TR" dirty="0" smtClean="0"/>
          </a:p>
          <a:p>
            <a:pPr lvl="1"/>
            <a:r>
              <a:rPr lang="tr-TR" dirty="0" smtClean="0"/>
              <a:t>yüzde </a:t>
            </a:r>
            <a:r>
              <a:rPr lang="tr-TR" dirty="0" smtClean="0"/>
              <a:t>31,4 pay </a:t>
            </a:r>
            <a:r>
              <a:rPr lang="tr-TR" dirty="0" smtClean="0"/>
              <a:t>ve</a:t>
            </a:r>
          </a:p>
          <a:p>
            <a:pPr lvl="1"/>
            <a:r>
              <a:rPr lang="tr-TR" dirty="0" smtClean="0"/>
              <a:t> </a:t>
            </a:r>
            <a:r>
              <a:rPr lang="tr-TR" dirty="0" smtClean="0"/>
              <a:t>13,2 milyar dolar ihracat tutarı ile Turizm sektörünün ardından ikinci sırada yer almaktadır</a:t>
            </a:r>
          </a:p>
          <a:p>
            <a:r>
              <a:rPr lang="tr-TR" dirty="0" smtClean="0"/>
              <a:t>Ülkemiz taşımacılık sektörünün ihracat verileri sıralaması açısından da dünya sıralamasında 12. sıradadır</a:t>
            </a:r>
            <a:endParaRPr lang="tr-TR" dirty="0"/>
          </a:p>
        </p:txBody>
      </p:sp>
    </p:spTree>
    <p:extLst>
      <p:ext uri="{BB962C8B-B14F-4D97-AF65-F5344CB8AC3E}">
        <p14:creationId xmlns:p14="http://schemas.microsoft.com/office/powerpoint/2010/main" val="2241293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bwMode="auto"/>
        <p:txBody>
          <a:bodyPr/>
          <a:lstStyle/>
          <a:p>
            <a:r>
              <a:rPr lang="tr-TR" dirty="0" smtClean="0">
                <a:ea typeface="ＭＳ Ｐゴシック" panose="020B0600070205080204" pitchFamily="34" charset="-128"/>
              </a:rPr>
              <a:t>Yurt Dışı Yük Taşımacılığı</a:t>
            </a:r>
            <a:endParaRPr lang="en-US" dirty="0" smtClean="0">
              <a:solidFill>
                <a:srgbClr val="FF0000"/>
              </a:solidFill>
              <a:ea typeface="ＭＳ Ｐゴシック" panose="020B0600070205080204" pitchFamily="34" charset="-128"/>
            </a:endParaRPr>
          </a:p>
        </p:txBody>
      </p:sp>
      <p:graphicFrame>
        <p:nvGraphicFramePr>
          <p:cNvPr id="2" name="Chart 6"/>
          <p:cNvGraphicFramePr>
            <a:graphicFrameLocks/>
          </p:cNvGraphicFramePr>
          <p:nvPr>
            <p:extLst>
              <p:ext uri="{D42A27DB-BD31-4B8C-83A1-F6EECF244321}">
                <p14:modId xmlns:p14="http://schemas.microsoft.com/office/powerpoint/2010/main" val="76951192"/>
              </p:ext>
            </p:extLst>
          </p:nvPr>
        </p:nvGraphicFramePr>
        <p:xfrm>
          <a:off x="457200" y="1001713"/>
          <a:ext cx="8229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076" name="TextBox 10"/>
          <p:cNvSpPr txBox="1">
            <a:spLocks noChangeArrowheads="1"/>
          </p:cNvSpPr>
          <p:nvPr/>
        </p:nvSpPr>
        <p:spPr bwMode="auto">
          <a:xfrm>
            <a:off x="6784975" y="6488113"/>
            <a:ext cx="235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tr-TR">
                <a:latin typeface="Calibri" panose="020F0502020204030204" pitchFamily="34" charset="0"/>
              </a:rPr>
              <a:t>TÜİK, Ulaştırma Verileri</a:t>
            </a:r>
            <a:endParaRPr lang="en-US" b="1">
              <a:solidFill>
                <a:srgbClr val="FF0000"/>
              </a:solidFill>
              <a:latin typeface="Calibri" panose="020F0502020204030204" pitchFamily="34" charset="0"/>
            </a:endParaRPr>
          </a:p>
        </p:txBody>
      </p:sp>
    </p:spTree>
    <p:extLst>
      <p:ext uri="{BB962C8B-B14F-4D97-AF65-F5344CB8AC3E}">
        <p14:creationId xmlns:p14="http://schemas.microsoft.com/office/powerpoint/2010/main" val="3254194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Ülkelerin </a:t>
            </a:r>
            <a:r>
              <a:rPr lang="en-US" dirty="0" err="1" smtClean="0"/>
              <a:t>İhracat</a:t>
            </a:r>
            <a:r>
              <a:rPr lang="tr-TR" dirty="0" smtClean="0"/>
              <a:t>ının </a:t>
            </a:r>
            <a:r>
              <a:rPr lang="en-US" dirty="0" smtClean="0"/>
              <a:t>GSMH</a:t>
            </a:r>
            <a:r>
              <a:rPr lang="tr-TR" dirty="0" smtClean="0"/>
              <a:t>’larına oranı</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9045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world-bank-log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19525" y="6484552"/>
            <a:ext cx="1224475" cy="373447"/>
          </a:xfrm>
          <a:prstGeom prst="rect">
            <a:avLst/>
          </a:prstGeom>
        </p:spPr>
      </p:pic>
    </p:spTree>
    <p:extLst>
      <p:ext uri="{BB962C8B-B14F-4D97-AF65-F5344CB8AC3E}">
        <p14:creationId xmlns:p14="http://schemas.microsoft.com/office/powerpoint/2010/main" val="51411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Ülkelerin </a:t>
            </a:r>
            <a:r>
              <a:rPr lang="tr-TR" dirty="0" smtClean="0"/>
              <a:t>İthalatının </a:t>
            </a:r>
            <a:r>
              <a:rPr lang="en-US" dirty="0"/>
              <a:t>GSMH</a:t>
            </a:r>
            <a:r>
              <a:rPr lang="tr-TR" dirty="0" smtClean="0"/>
              <a:t>’larına </a:t>
            </a:r>
            <a:r>
              <a:rPr lang="tr-TR" dirty="0"/>
              <a:t>oranı</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66491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world-bank-log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19525" y="6484552"/>
            <a:ext cx="1224475" cy="373447"/>
          </a:xfrm>
          <a:prstGeom prst="rect">
            <a:avLst/>
          </a:prstGeom>
        </p:spPr>
      </p:pic>
    </p:spTree>
    <p:extLst>
      <p:ext uri="{BB962C8B-B14F-4D97-AF65-F5344CB8AC3E}">
        <p14:creationId xmlns:p14="http://schemas.microsoft.com/office/powerpoint/2010/main" val="379852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Türk </a:t>
            </a:r>
            <a:r>
              <a:rPr lang="en-US" dirty="0" err="1"/>
              <a:t>İhracatında</a:t>
            </a:r>
            <a:r>
              <a:rPr lang="en-US" dirty="0"/>
              <a:t> AB </a:t>
            </a:r>
            <a:r>
              <a:rPr lang="en-US" dirty="0" err="1"/>
              <a:t>ülkelerinin</a:t>
            </a:r>
            <a:r>
              <a:rPr lang="en-US" dirty="0"/>
              <a:t> </a:t>
            </a:r>
            <a:r>
              <a:rPr lang="en-US" dirty="0" err="1" smtClean="0"/>
              <a:t>payı</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31892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3216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Uluslararası Karayolu Taşımaları: Türkiye Gerçeği</a:t>
            </a:r>
            <a:endParaRPr lang="tr-TR" dirty="0"/>
          </a:p>
        </p:txBody>
      </p:sp>
      <p:sp>
        <p:nvSpPr>
          <p:cNvPr id="3" name="Content Placeholder 2"/>
          <p:cNvSpPr>
            <a:spLocks noGrp="1"/>
          </p:cNvSpPr>
          <p:nvPr>
            <p:ph idx="1"/>
          </p:nvPr>
        </p:nvSpPr>
        <p:spPr/>
        <p:txBody>
          <a:bodyPr/>
          <a:lstStyle/>
          <a:p>
            <a:r>
              <a:rPr lang="tr-TR" dirty="0" smtClean="0"/>
              <a:t>Türk araçları batı sınır  kapıları başta olmak üzere ihraç taşımalardaki payını her geçen gün kaybetmektedir</a:t>
            </a:r>
          </a:p>
          <a:p>
            <a:r>
              <a:rPr lang="tr-TR" dirty="0" smtClean="0"/>
              <a:t>2004 yılında batı kapılarımızda %25 olan yabancı araçların payı 2012 yılında %33e yükselmiştir</a:t>
            </a:r>
          </a:p>
          <a:p>
            <a:r>
              <a:rPr lang="tr-TR" dirty="0" smtClean="0"/>
              <a:t>Batı kara kapılarımız olan Kapıkule, </a:t>
            </a:r>
            <a:r>
              <a:rPr lang="tr-TR" dirty="0" err="1" smtClean="0"/>
              <a:t>Hamzabeyli</a:t>
            </a:r>
            <a:r>
              <a:rPr lang="tr-TR" dirty="0" smtClean="0"/>
              <a:t>, İpsala’da ise 2012 yılı sonu itibariyle durum daha da belirgindir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Uluslararası Karayolu Taşımaları: Türkiye Gerçeği</a:t>
            </a:r>
            <a:br>
              <a:rPr lang="tr-TR" dirty="0" smtClean="0"/>
            </a:br>
            <a:r>
              <a:rPr lang="tr-TR" sz="2200" dirty="0" smtClean="0"/>
              <a:t>Batı Kapıları Türk/Yabancı Pazar Payı Paylaşımı</a:t>
            </a:r>
            <a:endParaRPr lang="tr-TR"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70508151"/>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Uluslararası Karayolu Taşımaları: Türkiye Gerçeği</a:t>
            </a:r>
            <a:br>
              <a:rPr lang="tr-TR" dirty="0" smtClean="0"/>
            </a:br>
            <a:r>
              <a:rPr lang="tr-TR" sz="2200" dirty="0" smtClean="0"/>
              <a:t>Yabancı Araçların Boş Girişleri (Sefer Sayısı)</a:t>
            </a:r>
            <a:endParaRPr lang="tr-TR"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58067650"/>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972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Uluslararası Karayolu Taşımaları: Türkiye Gerçeği</a:t>
            </a:r>
            <a:br>
              <a:rPr lang="tr-TR" dirty="0" smtClean="0"/>
            </a:br>
            <a:r>
              <a:rPr lang="tr-TR" sz="2200" dirty="0" smtClean="0"/>
              <a:t>Ülkemize Boş Girip Yük Alan İlk 10 Yabancı Ülke</a:t>
            </a:r>
            <a:endParaRPr lang="tr-TR"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45942172"/>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22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Gündem</a:t>
            </a:r>
            <a:endParaRPr lang="en-US" dirty="0"/>
          </a:p>
        </p:txBody>
      </p:sp>
      <p:sp>
        <p:nvSpPr>
          <p:cNvPr id="3" name="Content Placeholder 2"/>
          <p:cNvSpPr>
            <a:spLocks noGrp="1"/>
          </p:cNvSpPr>
          <p:nvPr>
            <p:ph idx="1"/>
          </p:nvPr>
        </p:nvSpPr>
        <p:spPr/>
        <p:txBody>
          <a:bodyPr/>
          <a:lstStyle/>
          <a:p>
            <a:r>
              <a:rPr lang="en-US" dirty="0" err="1"/>
              <a:t>Giriş</a:t>
            </a:r>
            <a:endParaRPr lang="en-US" dirty="0"/>
          </a:p>
          <a:p>
            <a:r>
              <a:rPr lang="en-US" dirty="0"/>
              <a:t>AB </a:t>
            </a:r>
            <a:r>
              <a:rPr lang="en-US" dirty="0" err="1"/>
              <a:t>ve</a:t>
            </a:r>
            <a:r>
              <a:rPr lang="en-US" dirty="0"/>
              <a:t> </a:t>
            </a:r>
            <a:r>
              <a:rPr lang="en-US" dirty="0" err="1"/>
              <a:t>Türkiye’deki</a:t>
            </a:r>
            <a:r>
              <a:rPr lang="en-US" dirty="0"/>
              <a:t> </a:t>
            </a:r>
            <a:r>
              <a:rPr lang="en-US" dirty="0" err="1"/>
              <a:t>Mevcut</a:t>
            </a:r>
            <a:r>
              <a:rPr lang="en-US" dirty="0"/>
              <a:t> Durum</a:t>
            </a:r>
          </a:p>
          <a:p>
            <a:r>
              <a:rPr lang="tr-TR" dirty="0" smtClean="0"/>
              <a:t>Çalışmanın Amacı</a:t>
            </a:r>
            <a:endParaRPr lang="en-US" dirty="0"/>
          </a:p>
          <a:p>
            <a:r>
              <a:rPr lang="tr-TR" dirty="0" smtClean="0"/>
              <a:t>Makro düzeyde analiz sonuçları</a:t>
            </a:r>
            <a:endParaRPr lang="en-US" dirty="0"/>
          </a:p>
          <a:p>
            <a:r>
              <a:rPr lang="tr-TR" dirty="0" smtClean="0"/>
              <a:t>Mikro düzeyde yapılacak </a:t>
            </a:r>
            <a:r>
              <a:rPr lang="tr-TR" smtClean="0"/>
              <a:t>gelecek çalışmalar</a:t>
            </a:r>
            <a:endParaRPr lang="en-US" dirty="0"/>
          </a:p>
        </p:txBody>
      </p:sp>
    </p:spTree>
    <p:extLst>
      <p:ext uri="{BB962C8B-B14F-4D97-AF65-F5344CB8AC3E}">
        <p14:creationId xmlns:p14="http://schemas.microsoft.com/office/powerpoint/2010/main" val="133279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Uluslararası Karayolu Taşımaları: Türkiye Gerçeği</a:t>
            </a:r>
            <a:br>
              <a:rPr lang="tr-TR" dirty="0" smtClean="0"/>
            </a:br>
            <a:r>
              <a:rPr lang="tr-TR" sz="2200" dirty="0" smtClean="0"/>
              <a:t>İhraç Taşımalarında TR-BG-Diğer Pazar Payları</a:t>
            </a:r>
            <a:endParaRPr lang="tr-TR"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09653773"/>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02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Uluslararası Karayolu Taşımaları: Türkiye Gerçeği</a:t>
            </a:r>
            <a:br>
              <a:rPr lang="tr-TR" dirty="0" smtClean="0"/>
            </a:br>
            <a:r>
              <a:rPr lang="tr-TR" sz="2200" dirty="0" smtClean="0"/>
              <a:t>İthal Taşımalarında TR-BG-Diğer Pazar Payları</a:t>
            </a:r>
            <a:endParaRPr lang="tr-TR"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275244134"/>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616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Uluslararası Karayolu Taşımaları: Türkiye Gerçeği</a:t>
            </a:r>
            <a:br>
              <a:rPr lang="tr-TR" dirty="0" smtClean="0"/>
            </a:br>
            <a:r>
              <a:rPr lang="tr-TR" sz="2200" dirty="0" smtClean="0"/>
              <a:t>Bulgar Araçların Boş Girişleri (Sefer Sayısı)</a:t>
            </a:r>
            <a:endParaRPr lang="tr-TR"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99083046"/>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1807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Uluslararası Karayolu Taşımaları: Türkiye Gerçeği</a:t>
            </a:r>
            <a:endParaRPr lang="tr-TR" dirty="0"/>
          </a:p>
        </p:txBody>
      </p:sp>
      <p:sp>
        <p:nvSpPr>
          <p:cNvPr id="3" name="Content Placeholder 2"/>
          <p:cNvSpPr>
            <a:spLocks noGrp="1"/>
          </p:cNvSpPr>
          <p:nvPr>
            <p:ph idx="1"/>
          </p:nvPr>
        </p:nvSpPr>
        <p:spPr/>
        <p:txBody>
          <a:bodyPr/>
          <a:lstStyle/>
          <a:p>
            <a:r>
              <a:rPr lang="tr-TR" dirty="0" smtClean="0"/>
              <a:t>Bu düşüşün önemli sebeplerinden biri  Türk araçlarının karşılaştığı kota, vize kısıtlamaları, </a:t>
            </a:r>
            <a:r>
              <a:rPr lang="tr-TR" dirty="0" err="1" smtClean="0"/>
              <a:t>mod</a:t>
            </a:r>
            <a:r>
              <a:rPr lang="tr-TR" dirty="0" smtClean="0"/>
              <a:t> zorlamaları ve geçiş belgesi ücretleridir</a:t>
            </a:r>
          </a:p>
          <a:p>
            <a:endParaRPr lang="tr-TR" dirty="0" smtClean="0"/>
          </a:p>
          <a:p>
            <a:r>
              <a:rPr lang="tr-TR" dirty="0" smtClean="0"/>
              <a:t>Bu durum doğal olarak navlunlara da yansımakta ve Türk taşımacısı maliyetlerinin yüksekliği sebebiyle yüksek navlun talep eder hale gelmektedir</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Uluslararası Karayolu Taşımaları: Türkiye Gerçeği</a:t>
            </a:r>
            <a:endParaRPr lang="tr-TR" dirty="0"/>
          </a:p>
        </p:txBody>
      </p:sp>
      <p:sp>
        <p:nvSpPr>
          <p:cNvPr id="3" name="Content Placeholder 2"/>
          <p:cNvSpPr>
            <a:spLocks noGrp="1"/>
          </p:cNvSpPr>
          <p:nvPr>
            <p:ph idx="1"/>
          </p:nvPr>
        </p:nvSpPr>
        <p:spPr/>
        <p:txBody>
          <a:bodyPr>
            <a:normAutofit/>
          </a:bodyPr>
          <a:lstStyle/>
          <a:p>
            <a:r>
              <a:rPr lang="tr-TR" dirty="0" smtClean="0"/>
              <a:t>Türkiye uluslar arası alandaki karayolu taşımacılığı ülkelerle imzaladığı ikili Karayolu Taşıma Anlaşmaları ile yürütmektedir</a:t>
            </a:r>
          </a:p>
          <a:p>
            <a:r>
              <a:rPr lang="tr-TR" dirty="0" smtClean="0"/>
              <a:t>Bu ülkelerin 42si ile ikili, transit, 3. ülke vb operasyonlar için geçiş belgesi kotaları bulunmaktadır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Uluslararası</a:t>
            </a:r>
            <a:r>
              <a:rPr lang="en-US" dirty="0"/>
              <a:t> </a:t>
            </a:r>
            <a:r>
              <a:rPr lang="en-US" dirty="0" err="1"/>
              <a:t>Karayolu</a:t>
            </a:r>
            <a:r>
              <a:rPr lang="en-US" dirty="0"/>
              <a:t> </a:t>
            </a:r>
            <a:r>
              <a:rPr lang="en-US" dirty="0" err="1"/>
              <a:t>Taşımaları</a:t>
            </a:r>
            <a:r>
              <a:rPr lang="en-US" dirty="0"/>
              <a:t>: </a:t>
            </a:r>
            <a:r>
              <a:rPr lang="en-US" dirty="0" err="1"/>
              <a:t>Türkiye</a:t>
            </a:r>
            <a:r>
              <a:rPr lang="en-US" dirty="0"/>
              <a:t> </a:t>
            </a:r>
            <a:r>
              <a:rPr lang="en-US" dirty="0" err="1"/>
              <a:t>Gerçeği</a:t>
            </a:r>
            <a:endParaRPr lang="en-US" dirty="0"/>
          </a:p>
        </p:txBody>
      </p:sp>
      <p:sp>
        <p:nvSpPr>
          <p:cNvPr id="3" name="Content Placeholder 2"/>
          <p:cNvSpPr>
            <a:spLocks noGrp="1"/>
          </p:cNvSpPr>
          <p:nvPr>
            <p:ph idx="1"/>
          </p:nvPr>
        </p:nvSpPr>
        <p:spPr/>
        <p:txBody>
          <a:bodyPr/>
          <a:lstStyle/>
          <a:p>
            <a:r>
              <a:rPr lang="en-US" dirty="0" err="1"/>
              <a:t>AB’nin</a:t>
            </a:r>
            <a:r>
              <a:rPr lang="en-US" dirty="0"/>
              <a:t> </a:t>
            </a:r>
            <a:r>
              <a:rPr lang="en-US" dirty="0" err="1"/>
              <a:t>karayolu</a:t>
            </a:r>
            <a:r>
              <a:rPr lang="en-US" dirty="0"/>
              <a:t> </a:t>
            </a:r>
            <a:r>
              <a:rPr lang="en-US" dirty="0" err="1"/>
              <a:t>taşımacılığı</a:t>
            </a:r>
            <a:r>
              <a:rPr lang="en-US" dirty="0"/>
              <a:t> </a:t>
            </a:r>
            <a:r>
              <a:rPr lang="en-US" dirty="0" err="1"/>
              <a:t>alanındaki</a:t>
            </a:r>
            <a:r>
              <a:rPr lang="en-US" dirty="0"/>
              <a:t> </a:t>
            </a:r>
            <a:r>
              <a:rPr lang="en-US" dirty="0" err="1"/>
              <a:t>tüm</a:t>
            </a:r>
            <a:r>
              <a:rPr lang="en-US" dirty="0"/>
              <a:t> </a:t>
            </a:r>
            <a:r>
              <a:rPr lang="en-US" dirty="0" err="1"/>
              <a:t>yeni</a:t>
            </a:r>
            <a:r>
              <a:rPr lang="en-US" dirty="0"/>
              <a:t> </a:t>
            </a:r>
            <a:r>
              <a:rPr lang="en-US" dirty="0" err="1"/>
              <a:t>uygulama</a:t>
            </a:r>
            <a:r>
              <a:rPr lang="en-US" dirty="0"/>
              <a:t> </a:t>
            </a:r>
            <a:r>
              <a:rPr lang="en-US" dirty="0" err="1"/>
              <a:t>ve</a:t>
            </a:r>
            <a:r>
              <a:rPr lang="en-US" dirty="0"/>
              <a:t> </a:t>
            </a:r>
            <a:r>
              <a:rPr lang="en-US" dirty="0" err="1"/>
              <a:t>kurallarına</a:t>
            </a:r>
            <a:r>
              <a:rPr lang="en-US" dirty="0"/>
              <a:t> tam </a:t>
            </a:r>
            <a:r>
              <a:rPr lang="en-US" dirty="0" err="1"/>
              <a:t>uyum</a:t>
            </a:r>
            <a:r>
              <a:rPr lang="en-US" dirty="0"/>
              <a:t> </a:t>
            </a:r>
            <a:r>
              <a:rPr lang="en-US" dirty="0" err="1"/>
              <a:t>sağlayan</a:t>
            </a:r>
            <a:r>
              <a:rPr lang="en-US" dirty="0"/>
              <a:t> </a:t>
            </a:r>
            <a:r>
              <a:rPr lang="en-US" dirty="0" err="1"/>
              <a:t>ancak</a:t>
            </a:r>
            <a:r>
              <a:rPr lang="en-US" dirty="0"/>
              <a:t> </a:t>
            </a:r>
            <a:r>
              <a:rPr lang="en-US" dirty="0" err="1"/>
              <a:t>miktar</a:t>
            </a:r>
            <a:r>
              <a:rPr lang="en-US" dirty="0"/>
              <a:t> </a:t>
            </a:r>
            <a:r>
              <a:rPr lang="en-US" dirty="0" err="1"/>
              <a:t>kısıtlaması</a:t>
            </a:r>
            <a:r>
              <a:rPr lang="en-US" dirty="0"/>
              <a:t> </a:t>
            </a:r>
            <a:r>
              <a:rPr lang="en-US" dirty="0" err="1"/>
              <a:t>ve</a:t>
            </a:r>
            <a:r>
              <a:rPr lang="en-US" dirty="0"/>
              <a:t> mod </a:t>
            </a:r>
            <a:r>
              <a:rPr lang="en-US" dirty="0" err="1"/>
              <a:t>zorlamaları</a:t>
            </a:r>
            <a:r>
              <a:rPr lang="en-US" dirty="0"/>
              <a:t> </a:t>
            </a:r>
            <a:r>
              <a:rPr lang="en-US" dirty="0" err="1"/>
              <a:t>sebebi</a:t>
            </a:r>
            <a:r>
              <a:rPr lang="en-US" dirty="0"/>
              <a:t> </a:t>
            </a:r>
            <a:r>
              <a:rPr lang="en-US" dirty="0" err="1"/>
              <a:t>ile</a:t>
            </a:r>
            <a:r>
              <a:rPr lang="en-US" dirty="0"/>
              <a:t> </a:t>
            </a:r>
            <a:r>
              <a:rPr lang="en-US" dirty="0" err="1"/>
              <a:t>haksız</a:t>
            </a:r>
            <a:r>
              <a:rPr lang="en-US" dirty="0"/>
              <a:t> </a:t>
            </a:r>
            <a:r>
              <a:rPr lang="en-US" dirty="0" err="1"/>
              <a:t>rekabet</a:t>
            </a:r>
            <a:r>
              <a:rPr lang="en-US" dirty="0"/>
              <a:t> </a:t>
            </a:r>
            <a:r>
              <a:rPr lang="en-US" dirty="0" err="1"/>
              <a:t>ortamında</a:t>
            </a:r>
            <a:r>
              <a:rPr lang="en-US" dirty="0"/>
              <a:t> </a:t>
            </a:r>
            <a:r>
              <a:rPr lang="en-US" dirty="0" err="1"/>
              <a:t>faaliyet</a:t>
            </a:r>
            <a:r>
              <a:rPr lang="en-US" dirty="0"/>
              <a:t> </a:t>
            </a:r>
            <a:r>
              <a:rPr lang="en-US" dirty="0" err="1"/>
              <a:t>gösteren</a:t>
            </a:r>
            <a:r>
              <a:rPr lang="en-US" dirty="0"/>
              <a:t> Türk </a:t>
            </a:r>
            <a:r>
              <a:rPr lang="en-US" dirty="0" err="1"/>
              <a:t>taşımacıları</a:t>
            </a:r>
            <a:r>
              <a:rPr lang="en-US" dirty="0"/>
              <a:t>, </a:t>
            </a:r>
            <a:r>
              <a:rPr lang="en-US" dirty="0" err="1"/>
              <a:t>Türkiye’nin</a:t>
            </a:r>
            <a:r>
              <a:rPr lang="en-US" dirty="0"/>
              <a:t> </a:t>
            </a:r>
            <a:r>
              <a:rPr lang="en-US" dirty="0" err="1"/>
              <a:t>uluslararası</a:t>
            </a:r>
            <a:r>
              <a:rPr lang="en-US" dirty="0"/>
              <a:t> </a:t>
            </a:r>
            <a:r>
              <a:rPr lang="en-US" dirty="0" err="1"/>
              <a:t>anlaşmalardan</a:t>
            </a:r>
            <a:r>
              <a:rPr lang="en-US" dirty="0"/>
              <a:t> </a:t>
            </a:r>
            <a:r>
              <a:rPr lang="en-US" dirty="0" err="1"/>
              <a:t>doğan</a:t>
            </a:r>
            <a:r>
              <a:rPr lang="en-US" dirty="0"/>
              <a:t> </a:t>
            </a:r>
            <a:r>
              <a:rPr lang="en-US" dirty="0" err="1"/>
              <a:t>haklarını</a:t>
            </a:r>
            <a:r>
              <a:rPr lang="en-US" dirty="0"/>
              <a:t> da </a:t>
            </a:r>
            <a:r>
              <a:rPr lang="en-US" dirty="0" err="1"/>
              <a:t>ihlal</a:t>
            </a:r>
            <a:r>
              <a:rPr lang="en-US" dirty="0"/>
              <a:t> </a:t>
            </a:r>
            <a:r>
              <a:rPr lang="en-US" dirty="0" err="1"/>
              <a:t>eden</a:t>
            </a:r>
            <a:r>
              <a:rPr lang="en-US" dirty="0"/>
              <a:t> </a:t>
            </a:r>
            <a:r>
              <a:rPr lang="en-US" dirty="0" err="1"/>
              <a:t>bu</a:t>
            </a:r>
            <a:r>
              <a:rPr lang="en-US" dirty="0"/>
              <a:t> </a:t>
            </a:r>
            <a:r>
              <a:rPr lang="en-US" dirty="0" err="1"/>
              <a:t>durumun</a:t>
            </a:r>
            <a:r>
              <a:rPr lang="en-US" dirty="0"/>
              <a:t> </a:t>
            </a:r>
            <a:r>
              <a:rPr lang="en-US" dirty="0" err="1"/>
              <a:t>çözümünü</a:t>
            </a:r>
            <a:r>
              <a:rPr lang="en-US" dirty="0"/>
              <a:t> </a:t>
            </a:r>
            <a:r>
              <a:rPr lang="en-US" dirty="0" err="1"/>
              <a:t>talep</a:t>
            </a:r>
            <a:r>
              <a:rPr lang="en-US" dirty="0"/>
              <a:t> </a:t>
            </a:r>
            <a:r>
              <a:rPr lang="en-US" dirty="0" err="1"/>
              <a:t>etmektedirler</a:t>
            </a:r>
            <a:endParaRPr lang="en-US" dirty="0"/>
          </a:p>
          <a:p>
            <a:endParaRPr lang="en-US" dirty="0"/>
          </a:p>
        </p:txBody>
      </p:sp>
    </p:spTree>
    <p:extLst>
      <p:ext uri="{BB962C8B-B14F-4D97-AF65-F5344CB8AC3E}">
        <p14:creationId xmlns:p14="http://schemas.microsoft.com/office/powerpoint/2010/main" val="55302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Çalışmanın Amacı</a:t>
            </a:r>
            <a:endParaRPr lang="tr-TR" dirty="0"/>
          </a:p>
        </p:txBody>
      </p:sp>
      <p:sp>
        <p:nvSpPr>
          <p:cNvPr id="3" name="Content Placeholder 2"/>
          <p:cNvSpPr>
            <a:spLocks noGrp="1"/>
          </p:cNvSpPr>
          <p:nvPr>
            <p:ph idx="1"/>
          </p:nvPr>
        </p:nvSpPr>
        <p:spPr/>
        <p:txBody>
          <a:bodyPr/>
          <a:lstStyle/>
          <a:p>
            <a:r>
              <a:rPr lang="tr-TR" dirty="0" smtClean="0"/>
              <a:t>Türkiye’ye uygulanan geçiş belgesi kotalarının Türk taşımacısına ve Türkiye’nin dış ticaretinin hedef pazarlara ulaşmasına gerek miktar gerekse de maliyet açısından etkisinin irdelenmesidir</a:t>
            </a:r>
          </a:p>
          <a:p>
            <a:r>
              <a:rPr lang="tr-TR" dirty="0" smtClean="0"/>
              <a:t>Bu amaçla karayolu ile yapılan ihracat ve toplam ihracat kg ve dolar bazında incelenmiş ve kotasız ile kotalı durum karşılaştırılmıştır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Çalışmanın amacı</a:t>
            </a:r>
            <a:endParaRPr lang="tr-TR" dirty="0"/>
          </a:p>
        </p:txBody>
      </p:sp>
      <p:sp>
        <p:nvSpPr>
          <p:cNvPr id="3" name="Content Placeholder 2"/>
          <p:cNvSpPr>
            <a:spLocks noGrp="1"/>
          </p:cNvSpPr>
          <p:nvPr>
            <p:ph idx="1"/>
          </p:nvPr>
        </p:nvSpPr>
        <p:spPr/>
        <p:txBody>
          <a:bodyPr>
            <a:normAutofit/>
          </a:bodyPr>
          <a:lstStyle/>
          <a:p>
            <a:pPr marL="0" indent="0">
              <a:buNone/>
            </a:pPr>
            <a:r>
              <a:rPr lang="tr-TR" dirty="0"/>
              <a:t>Türkiye’nin AB ülkeleri ile gerçekleştirdiği dış ticarette, karayolu taşımacılığına uygulanan kotaların negatif etkisi incelenecek ve çözüm önerileri </a:t>
            </a:r>
            <a:r>
              <a:rPr lang="tr-TR" dirty="0" smtClean="0"/>
              <a:t>geliştirilecektir.</a:t>
            </a:r>
            <a:endParaRPr lang="tr-TR" dirty="0"/>
          </a:p>
        </p:txBody>
      </p:sp>
      <p:sp>
        <p:nvSpPr>
          <p:cNvPr id="4" name="Rectangle 3"/>
          <p:cNvSpPr/>
          <p:nvPr/>
        </p:nvSpPr>
        <p:spPr>
          <a:xfrm>
            <a:off x="258434" y="4287838"/>
            <a:ext cx="4010771" cy="2195581"/>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solidFill>
                  <a:schemeClr val="tx1"/>
                </a:solidFill>
              </a:rPr>
              <a:t>Çekim</a:t>
            </a:r>
            <a:r>
              <a:rPr lang="en-US" sz="2400" dirty="0" smtClean="0">
                <a:solidFill>
                  <a:schemeClr val="tx1"/>
                </a:solidFill>
              </a:rPr>
              <a:t> </a:t>
            </a:r>
            <a:r>
              <a:rPr lang="en-US" sz="2400" dirty="0" err="1" smtClean="0">
                <a:solidFill>
                  <a:schemeClr val="tx1"/>
                </a:solidFill>
              </a:rPr>
              <a:t>modeli</a:t>
            </a:r>
            <a:r>
              <a:rPr lang="en-US" sz="2400" dirty="0" smtClean="0">
                <a:solidFill>
                  <a:schemeClr val="tx1"/>
                </a:solidFill>
              </a:rPr>
              <a:t> (gravity model)</a:t>
            </a:r>
            <a:endParaRPr lang="en-US" sz="2400" dirty="0">
              <a:solidFill>
                <a:schemeClr val="tx1"/>
              </a:solidFill>
            </a:endParaRPr>
          </a:p>
        </p:txBody>
      </p:sp>
      <p:sp>
        <p:nvSpPr>
          <p:cNvPr id="5" name="Rectangle 4"/>
          <p:cNvSpPr/>
          <p:nvPr/>
        </p:nvSpPr>
        <p:spPr>
          <a:xfrm>
            <a:off x="4680696" y="4287838"/>
            <a:ext cx="4010771" cy="2195582"/>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smtClean="0">
                <a:solidFill>
                  <a:schemeClr val="tx1"/>
                </a:solidFill>
              </a:rPr>
              <a:t>En </a:t>
            </a:r>
            <a:r>
              <a:rPr lang="en-US" sz="2400" dirty="0" err="1">
                <a:solidFill>
                  <a:schemeClr val="tx1"/>
                </a:solidFill>
              </a:rPr>
              <a:t>büyük</a:t>
            </a:r>
            <a:r>
              <a:rPr lang="en-US" sz="2400" dirty="0">
                <a:solidFill>
                  <a:schemeClr val="tx1"/>
                </a:solidFill>
              </a:rPr>
              <a:t> </a:t>
            </a:r>
            <a:r>
              <a:rPr lang="en-US" sz="2400" dirty="0" err="1">
                <a:solidFill>
                  <a:schemeClr val="tx1"/>
                </a:solidFill>
              </a:rPr>
              <a:t>akış</a:t>
            </a:r>
            <a:r>
              <a:rPr lang="en-US" sz="2400" dirty="0">
                <a:solidFill>
                  <a:schemeClr val="tx1"/>
                </a:solidFill>
              </a:rPr>
              <a:t> </a:t>
            </a:r>
            <a:r>
              <a:rPr lang="en-US" sz="2400" dirty="0" err="1">
                <a:solidFill>
                  <a:schemeClr val="tx1"/>
                </a:solidFill>
              </a:rPr>
              <a:t>ve</a:t>
            </a:r>
            <a:r>
              <a:rPr lang="en-US" sz="2400" dirty="0">
                <a:solidFill>
                  <a:schemeClr val="tx1"/>
                </a:solidFill>
              </a:rPr>
              <a:t> en </a:t>
            </a:r>
            <a:r>
              <a:rPr lang="en-US" sz="2400" dirty="0" err="1">
                <a:solidFill>
                  <a:schemeClr val="tx1"/>
                </a:solidFill>
              </a:rPr>
              <a:t>düşük</a:t>
            </a:r>
            <a:r>
              <a:rPr lang="en-US" sz="2400" dirty="0">
                <a:solidFill>
                  <a:schemeClr val="tx1"/>
                </a:solidFill>
              </a:rPr>
              <a:t> </a:t>
            </a:r>
            <a:r>
              <a:rPr lang="en-US" sz="2400" dirty="0" err="1">
                <a:solidFill>
                  <a:schemeClr val="tx1"/>
                </a:solidFill>
              </a:rPr>
              <a:t>maliyetli</a:t>
            </a:r>
            <a:r>
              <a:rPr lang="en-US" sz="2400" dirty="0">
                <a:solidFill>
                  <a:schemeClr val="tx1"/>
                </a:solidFill>
              </a:rPr>
              <a:t> </a:t>
            </a:r>
            <a:r>
              <a:rPr lang="en-US" sz="2400" dirty="0" err="1">
                <a:solidFill>
                  <a:schemeClr val="tx1"/>
                </a:solidFill>
              </a:rPr>
              <a:t>akış</a:t>
            </a:r>
            <a:r>
              <a:rPr lang="en-US" sz="2400" dirty="0">
                <a:solidFill>
                  <a:schemeClr val="tx1"/>
                </a:solidFill>
              </a:rPr>
              <a:t> </a:t>
            </a:r>
            <a:r>
              <a:rPr lang="en-US" sz="2400" dirty="0" err="1">
                <a:solidFill>
                  <a:schemeClr val="tx1"/>
                </a:solidFill>
              </a:rPr>
              <a:t>gibi</a:t>
            </a:r>
            <a:r>
              <a:rPr lang="en-US" sz="2400" dirty="0">
                <a:solidFill>
                  <a:schemeClr val="tx1"/>
                </a:solidFill>
              </a:rPr>
              <a:t> </a:t>
            </a:r>
            <a:r>
              <a:rPr lang="en-US" sz="2400" dirty="0" err="1">
                <a:solidFill>
                  <a:schemeClr val="tx1"/>
                </a:solidFill>
              </a:rPr>
              <a:t>ağ</a:t>
            </a:r>
            <a:r>
              <a:rPr lang="en-US" sz="2400" dirty="0">
                <a:solidFill>
                  <a:schemeClr val="tx1"/>
                </a:solidFill>
              </a:rPr>
              <a:t> </a:t>
            </a:r>
            <a:r>
              <a:rPr lang="en-US" sz="2400" dirty="0" err="1">
                <a:solidFill>
                  <a:schemeClr val="tx1"/>
                </a:solidFill>
              </a:rPr>
              <a:t>optimizasyonu</a:t>
            </a:r>
            <a:r>
              <a:rPr lang="en-US" sz="2400" dirty="0">
                <a:solidFill>
                  <a:schemeClr val="tx1"/>
                </a:solidFill>
              </a:rPr>
              <a:t> </a:t>
            </a:r>
            <a:r>
              <a:rPr lang="en-US" sz="2400" dirty="0" err="1">
                <a:solidFill>
                  <a:schemeClr val="tx1"/>
                </a:solidFill>
              </a:rPr>
              <a:t>modelleri</a:t>
            </a:r>
            <a:endParaRPr lang="en-US" sz="2400" dirty="0">
              <a:solidFill>
                <a:schemeClr val="tx1"/>
              </a:solidFill>
            </a:endParaRPr>
          </a:p>
        </p:txBody>
      </p:sp>
      <p:sp>
        <p:nvSpPr>
          <p:cNvPr id="6" name="Rectangle 5"/>
          <p:cNvSpPr/>
          <p:nvPr/>
        </p:nvSpPr>
        <p:spPr>
          <a:xfrm>
            <a:off x="258434" y="3503638"/>
            <a:ext cx="4010771" cy="784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t>Makro</a:t>
            </a:r>
            <a:r>
              <a:rPr lang="en-US" sz="2800" dirty="0" smtClean="0"/>
              <a:t> </a:t>
            </a:r>
            <a:r>
              <a:rPr lang="en-US" sz="2800" dirty="0" err="1" smtClean="0"/>
              <a:t>düzeyde</a:t>
            </a:r>
            <a:r>
              <a:rPr lang="en-US" sz="2800" dirty="0" smtClean="0"/>
              <a:t> </a:t>
            </a:r>
            <a:r>
              <a:rPr lang="en-US" sz="2800" dirty="0" err="1" smtClean="0"/>
              <a:t>analiz</a:t>
            </a:r>
            <a:endParaRPr lang="en-US" sz="2800" dirty="0" smtClean="0"/>
          </a:p>
        </p:txBody>
      </p:sp>
      <p:sp>
        <p:nvSpPr>
          <p:cNvPr id="7" name="Rectangle 6"/>
          <p:cNvSpPr/>
          <p:nvPr/>
        </p:nvSpPr>
        <p:spPr>
          <a:xfrm>
            <a:off x="4680696" y="3503638"/>
            <a:ext cx="4010771" cy="784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t>Mikro</a:t>
            </a:r>
            <a:r>
              <a:rPr lang="en-US" sz="2800" dirty="0" smtClean="0"/>
              <a:t> </a:t>
            </a:r>
            <a:r>
              <a:rPr lang="en-US" sz="2800" dirty="0" err="1" smtClean="0"/>
              <a:t>düzeyde</a:t>
            </a:r>
            <a:r>
              <a:rPr lang="en-US" sz="2800" dirty="0" smtClean="0"/>
              <a:t> </a:t>
            </a:r>
            <a:r>
              <a:rPr lang="en-US" sz="2800" dirty="0" err="1" smtClean="0"/>
              <a:t>analiz</a:t>
            </a:r>
            <a:endParaRPr lang="en-US" sz="2800" dirty="0" smtClean="0"/>
          </a:p>
        </p:txBody>
      </p:sp>
    </p:spTree>
    <p:extLst>
      <p:ext uri="{BB962C8B-B14F-4D97-AF65-F5344CB8AC3E}">
        <p14:creationId xmlns:p14="http://schemas.microsoft.com/office/powerpoint/2010/main" val="35249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Makro Düzeyde Analiz</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Çekim Modeli</a:t>
            </a:r>
          </a:p>
          <a:p>
            <a:pPr lvl="1"/>
            <a:r>
              <a:rPr lang="tr-TR" dirty="0" smtClean="0"/>
              <a:t>Fizikteki </a:t>
            </a:r>
            <a:r>
              <a:rPr lang="tr-TR" dirty="0"/>
              <a:t>çekim teorisinin genel mantığını kullanarak, farklı türlerdeki değişkenlerin arasındaki etkileşimleri analiz etmeyi hedefler. </a:t>
            </a:r>
            <a:endParaRPr lang="tr-TR" dirty="0" smtClean="0"/>
          </a:p>
          <a:p>
            <a:pPr lvl="1"/>
            <a:r>
              <a:rPr lang="tr-TR" dirty="0" smtClean="0"/>
              <a:t>Uluslararası </a:t>
            </a:r>
            <a:r>
              <a:rPr lang="tr-TR" dirty="0"/>
              <a:t>ticaretin modellenmesinde temel bir araç olarak yıllardır </a:t>
            </a:r>
            <a:r>
              <a:rPr lang="tr-TR" dirty="0" smtClean="0"/>
              <a:t>kullanılmaktadır.</a:t>
            </a:r>
          </a:p>
          <a:p>
            <a:pPr lvl="1"/>
            <a:r>
              <a:rPr lang="tr-TR" dirty="0" smtClean="0"/>
              <a:t>İki </a:t>
            </a:r>
            <a:r>
              <a:rPr lang="tr-TR" dirty="0"/>
              <a:t>nokta arasındaki </a:t>
            </a:r>
            <a:r>
              <a:rPr lang="tr-TR" dirty="0" smtClean="0"/>
              <a:t>akış (ithalat/ihracat), </a:t>
            </a:r>
            <a:r>
              <a:rPr lang="tr-TR" dirty="0"/>
              <a:t>bu iki nokta arasındaki nüfus ve/veya ekonomik faaliyet seviyesiyle doğru orantılı ve bu noktalar arasındaki uzaklıkla ters orantılıdır</a:t>
            </a:r>
            <a:r>
              <a:rPr lang="tr-TR" dirty="0" smtClean="0"/>
              <a:t>.</a:t>
            </a:r>
          </a:p>
          <a:p>
            <a:pPr lvl="1"/>
            <a:r>
              <a:rPr lang="tr-TR" dirty="0" smtClean="0"/>
              <a:t>Ticaret </a:t>
            </a:r>
            <a:r>
              <a:rPr lang="tr-TR" dirty="0"/>
              <a:t>akışı ile ülkelere has özellikleri ilişkilendirir ve uzaklık, coğrafya, serbest ticaret antlaşmaları ve sınır etkileri gibi ticareti etkileyen temel faktörleri analiz </a:t>
            </a:r>
            <a:r>
              <a:rPr lang="tr-TR" dirty="0" smtClean="0"/>
              <a:t>eder.</a:t>
            </a:r>
            <a:endParaRPr lang="en-US" dirty="0"/>
          </a:p>
        </p:txBody>
      </p:sp>
    </p:spTree>
    <p:extLst>
      <p:ext uri="{BB962C8B-B14F-4D97-AF65-F5344CB8AC3E}">
        <p14:creationId xmlns:p14="http://schemas.microsoft.com/office/powerpoint/2010/main" val="1741944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Makro düzeyde analiz</a:t>
            </a:r>
            <a:endParaRPr lang="tr-TR" dirty="0">
              <a:solidFill>
                <a:srgbClr val="FF0000"/>
              </a:solidFill>
            </a:endParaRPr>
          </a:p>
        </p:txBody>
      </p:sp>
      <p:pic>
        <p:nvPicPr>
          <p:cNvPr id="5" name="Picture 4"/>
          <p:cNvPicPr>
            <a:picLocks noChangeAspect="1"/>
          </p:cNvPicPr>
          <p:nvPr/>
        </p:nvPicPr>
        <p:blipFill>
          <a:blip r:embed="rId2" cstate="print"/>
          <a:stretch>
            <a:fillRect/>
          </a:stretch>
        </p:blipFill>
        <p:spPr>
          <a:xfrm>
            <a:off x="155215" y="1988762"/>
            <a:ext cx="5096576" cy="3940233"/>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8534692"/>
              </p:ext>
            </p:extLst>
          </p:nvPr>
        </p:nvGraphicFramePr>
        <p:xfrm>
          <a:off x="5444382" y="1284483"/>
          <a:ext cx="3308466" cy="5125541"/>
        </p:xfrm>
        <a:graphic>
          <a:graphicData uri="http://schemas.openxmlformats.org/drawingml/2006/table">
            <a:tbl>
              <a:tblPr bandRow="1">
                <a:tableStyleId>{5C22544A-7EE6-4342-B048-85BDC9FD1C3A}</a:tableStyleId>
              </a:tblPr>
              <a:tblGrid>
                <a:gridCol w="1467024"/>
                <a:gridCol w="1841442"/>
              </a:tblGrid>
              <a:tr h="533479">
                <a:tc gridSpan="2">
                  <a:txBody>
                    <a:bodyPr/>
                    <a:lstStyle/>
                    <a:p>
                      <a:pPr algn="ctr" fontAlgn="b"/>
                      <a:r>
                        <a:rPr lang="tr-TR" sz="1800" b="1" i="0" u="none" strike="noStrike" dirty="0" smtClean="0">
                          <a:solidFill>
                            <a:srgbClr val="000000"/>
                          </a:solidFill>
                          <a:effectLst/>
                          <a:latin typeface="Arial"/>
                          <a:cs typeface="Arial"/>
                        </a:rPr>
                        <a:t>Bağımlı Değişkenler</a:t>
                      </a:r>
                      <a:endParaRPr lang="tr-TR" sz="1800" b="1" i="0" u="none" strike="noStrike" dirty="0">
                        <a:solidFill>
                          <a:srgbClr val="000000"/>
                        </a:solidFill>
                        <a:effectLst/>
                        <a:latin typeface="Arial"/>
                        <a:cs typeface="Arial"/>
                      </a:endParaRPr>
                    </a:p>
                  </a:txBody>
                  <a:tcPr marL="0" marR="0" marT="0" marB="0" anchor="ctr"/>
                </a:tc>
                <a:tc hMerge="1">
                  <a:txBody>
                    <a:bodyPr/>
                    <a:lstStyle/>
                    <a:p>
                      <a:pPr algn="l" fontAlgn="b"/>
                      <a:endParaRPr lang="tr-TR" sz="1600" b="0" i="0" u="none" strike="noStrike" dirty="0">
                        <a:solidFill>
                          <a:srgbClr val="000000"/>
                        </a:solidFill>
                        <a:effectLst/>
                        <a:latin typeface="Arial"/>
                        <a:cs typeface="Arial"/>
                      </a:endParaRPr>
                    </a:p>
                  </a:txBody>
                  <a:tcPr marL="0" marR="0" marT="0" marB="0" anchor="ctr"/>
                </a:tc>
              </a:tr>
              <a:tr h="461627">
                <a:tc>
                  <a:txBody>
                    <a:bodyPr/>
                    <a:lstStyle/>
                    <a:p>
                      <a:pPr algn="l" fontAlgn="b"/>
                      <a:r>
                        <a:rPr lang="tr-TR" sz="1600" b="1" u="none" strike="noStrike" dirty="0" smtClean="0">
                          <a:effectLst/>
                          <a:latin typeface="Arial"/>
                          <a:cs typeface="Arial"/>
                        </a:rPr>
                        <a:t>EK</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dirty="0">
                          <a:effectLst/>
                          <a:latin typeface="Arial"/>
                          <a:cs typeface="Arial"/>
                        </a:rPr>
                        <a:t>TR'nin ihracatı (KG)</a:t>
                      </a:r>
                      <a:endParaRPr lang="tr-TR" sz="1600" b="0" i="0" u="none" strike="noStrike" dirty="0">
                        <a:solidFill>
                          <a:srgbClr val="000000"/>
                        </a:solidFill>
                        <a:effectLst/>
                        <a:latin typeface="Arial"/>
                        <a:cs typeface="Arial"/>
                      </a:endParaRPr>
                    </a:p>
                  </a:txBody>
                  <a:tcPr marL="0" marR="0" marT="0" marB="0" anchor="ctr"/>
                </a:tc>
              </a:tr>
              <a:tr h="461627">
                <a:tc>
                  <a:txBody>
                    <a:bodyPr/>
                    <a:lstStyle/>
                    <a:p>
                      <a:pPr algn="l" fontAlgn="b"/>
                      <a:r>
                        <a:rPr lang="tr-TR" sz="1600" b="1" u="none" strike="noStrike" dirty="0">
                          <a:effectLst/>
                          <a:latin typeface="Arial"/>
                          <a:cs typeface="Arial"/>
                        </a:rPr>
                        <a:t>ED</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dirty="0">
                          <a:effectLst/>
                          <a:latin typeface="Arial"/>
                          <a:cs typeface="Arial"/>
                        </a:rPr>
                        <a:t>TR'nin ihracatı (ABD$)</a:t>
                      </a:r>
                      <a:endParaRPr lang="tr-TR" sz="1600" b="0" i="0" u="none" strike="noStrike" dirty="0">
                        <a:solidFill>
                          <a:srgbClr val="000000"/>
                        </a:solidFill>
                        <a:effectLst/>
                        <a:latin typeface="Arial"/>
                        <a:cs typeface="Arial"/>
                      </a:endParaRPr>
                    </a:p>
                  </a:txBody>
                  <a:tcPr marL="0" marR="0" marT="0" marB="0" anchor="ctr"/>
                </a:tc>
              </a:tr>
              <a:tr h="461627">
                <a:tc>
                  <a:txBody>
                    <a:bodyPr/>
                    <a:lstStyle/>
                    <a:p>
                      <a:pPr algn="l" fontAlgn="b"/>
                      <a:r>
                        <a:rPr lang="tr-TR" sz="1600" b="1" u="none" strike="noStrike" dirty="0">
                          <a:effectLst/>
                          <a:latin typeface="Arial"/>
                          <a:cs typeface="Arial"/>
                        </a:rPr>
                        <a:t>ERK</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dirty="0">
                          <a:effectLst/>
                          <a:latin typeface="Arial"/>
                          <a:cs typeface="Arial"/>
                        </a:rPr>
                        <a:t>Karayolu ihracatı (KG)</a:t>
                      </a:r>
                      <a:endParaRPr lang="tr-TR" sz="1600" b="0" i="0" u="none" strike="noStrike" dirty="0">
                        <a:solidFill>
                          <a:srgbClr val="000000"/>
                        </a:solidFill>
                        <a:effectLst/>
                        <a:latin typeface="Arial"/>
                        <a:cs typeface="Arial"/>
                      </a:endParaRPr>
                    </a:p>
                  </a:txBody>
                  <a:tcPr marL="0" marR="0" marT="0" marB="0" anchor="ctr"/>
                </a:tc>
              </a:tr>
              <a:tr h="461627">
                <a:tc>
                  <a:txBody>
                    <a:bodyPr/>
                    <a:lstStyle/>
                    <a:p>
                      <a:pPr algn="l" fontAlgn="b"/>
                      <a:r>
                        <a:rPr lang="tr-TR" sz="1600" b="1" u="none" strike="noStrike" dirty="0">
                          <a:effectLst/>
                          <a:latin typeface="Arial"/>
                          <a:cs typeface="Arial"/>
                        </a:rPr>
                        <a:t>ERD</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dirty="0">
                          <a:effectLst/>
                          <a:latin typeface="Arial"/>
                          <a:cs typeface="Arial"/>
                        </a:rPr>
                        <a:t>Karayolu ihracatı (ABD$)</a:t>
                      </a:r>
                      <a:endParaRPr lang="tr-TR" sz="1600" b="0" i="0" u="none" strike="noStrike" dirty="0">
                        <a:solidFill>
                          <a:srgbClr val="000000"/>
                        </a:solidFill>
                        <a:effectLst/>
                        <a:latin typeface="Arial"/>
                        <a:cs typeface="Arial"/>
                      </a:endParaRPr>
                    </a:p>
                  </a:txBody>
                  <a:tcPr marL="0" marR="0" marT="0" marB="0" anchor="ctr"/>
                </a:tc>
              </a:tr>
              <a:tr h="533479">
                <a:tc gridSpan="2">
                  <a:txBody>
                    <a:bodyPr/>
                    <a:lstStyle/>
                    <a:p>
                      <a:pPr algn="ctr" fontAlgn="b"/>
                      <a:r>
                        <a:rPr lang="tr-TR" sz="1800" b="1" i="0" u="none" strike="noStrike" kern="1200" dirty="0" smtClean="0">
                          <a:solidFill>
                            <a:srgbClr val="000000"/>
                          </a:solidFill>
                          <a:effectLst/>
                          <a:latin typeface="Arial"/>
                          <a:ea typeface="+mn-ea"/>
                          <a:cs typeface="Arial"/>
                        </a:rPr>
                        <a:t>Açıklayıcı Değişkenler</a:t>
                      </a:r>
                      <a:endParaRPr lang="tr-TR" sz="1800" b="1" i="0" u="none" strike="noStrike" kern="1200" dirty="0">
                        <a:solidFill>
                          <a:srgbClr val="000000"/>
                        </a:solidFill>
                        <a:effectLst/>
                        <a:latin typeface="Arial"/>
                        <a:ea typeface="+mn-ea"/>
                        <a:cs typeface="Arial"/>
                      </a:endParaRPr>
                    </a:p>
                  </a:txBody>
                  <a:tcPr marL="0" marR="0" marT="0" marB="0" anchor="ctr"/>
                </a:tc>
                <a:tc hMerge="1">
                  <a:txBody>
                    <a:bodyPr/>
                    <a:lstStyle/>
                    <a:p>
                      <a:pPr algn="l" fontAlgn="b"/>
                      <a:endParaRPr lang="tr-TR" sz="1600" b="0" i="0" u="none" strike="noStrike" dirty="0">
                        <a:solidFill>
                          <a:srgbClr val="000000"/>
                        </a:solidFill>
                        <a:effectLst/>
                        <a:latin typeface="Arial"/>
                        <a:cs typeface="Arial"/>
                      </a:endParaRPr>
                    </a:p>
                  </a:txBody>
                  <a:tcPr marL="0" marR="0" marT="0" marB="0" anchor="ctr"/>
                </a:tc>
              </a:tr>
              <a:tr h="533479">
                <a:tc>
                  <a:txBody>
                    <a:bodyPr/>
                    <a:lstStyle/>
                    <a:p>
                      <a:pPr algn="l" fontAlgn="b"/>
                      <a:r>
                        <a:rPr lang="tr-TR" sz="1600" b="1" u="none" strike="noStrike" dirty="0">
                          <a:effectLst/>
                          <a:latin typeface="Arial"/>
                          <a:cs typeface="Arial"/>
                        </a:rPr>
                        <a:t>SUMGDP</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a:effectLst/>
                          <a:latin typeface="Arial"/>
                          <a:cs typeface="Arial"/>
                        </a:rPr>
                        <a:t>Ekonomik büyüklük</a:t>
                      </a:r>
                      <a:endParaRPr lang="tr-TR" sz="1600" b="0" i="0" u="none" strike="noStrike">
                        <a:solidFill>
                          <a:srgbClr val="000000"/>
                        </a:solidFill>
                        <a:effectLst/>
                        <a:latin typeface="Arial"/>
                        <a:cs typeface="Arial"/>
                      </a:endParaRPr>
                    </a:p>
                  </a:txBody>
                  <a:tcPr marL="0" marR="0" marT="0" marB="0" anchor="ctr"/>
                </a:tc>
              </a:tr>
              <a:tr h="533479">
                <a:tc>
                  <a:txBody>
                    <a:bodyPr/>
                    <a:lstStyle/>
                    <a:p>
                      <a:pPr algn="l" fontAlgn="b"/>
                      <a:r>
                        <a:rPr lang="tr-TR" sz="1600" b="1" u="none" strike="noStrike" dirty="0">
                          <a:effectLst/>
                          <a:latin typeface="Arial"/>
                          <a:cs typeface="Arial"/>
                        </a:rPr>
                        <a:t>SIMSIZE</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a:effectLst/>
                          <a:latin typeface="Arial"/>
                          <a:cs typeface="Arial"/>
                        </a:rPr>
                        <a:t>Ekonomik benzerlik</a:t>
                      </a:r>
                      <a:endParaRPr lang="tr-TR" sz="1600" b="0" i="0" u="none" strike="noStrike">
                        <a:solidFill>
                          <a:srgbClr val="000000"/>
                        </a:solidFill>
                        <a:effectLst/>
                        <a:latin typeface="Arial"/>
                        <a:cs typeface="Arial"/>
                      </a:endParaRPr>
                    </a:p>
                  </a:txBody>
                  <a:tcPr marL="0" marR="0" marT="0" marB="0" anchor="ctr"/>
                </a:tc>
              </a:tr>
              <a:tr h="533479">
                <a:tc>
                  <a:txBody>
                    <a:bodyPr/>
                    <a:lstStyle/>
                    <a:p>
                      <a:pPr algn="l" fontAlgn="b"/>
                      <a:r>
                        <a:rPr lang="tr-TR" sz="1600" b="1" u="none" strike="noStrike" dirty="0">
                          <a:effectLst/>
                          <a:latin typeface="Arial"/>
                          <a:cs typeface="Arial"/>
                        </a:rPr>
                        <a:t>RELENDOW</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u="none" strike="noStrike" dirty="0">
                          <a:effectLst/>
                          <a:latin typeface="Arial"/>
                          <a:cs typeface="Arial"/>
                        </a:rPr>
                        <a:t>Göreli faktör </a:t>
                      </a:r>
                      <a:r>
                        <a:rPr lang="tr-TR" sz="1600" u="none" strike="noStrike" dirty="0" smtClean="0">
                          <a:effectLst/>
                          <a:latin typeface="Arial"/>
                          <a:cs typeface="Arial"/>
                        </a:rPr>
                        <a:t>donanımları</a:t>
                      </a:r>
                      <a:endParaRPr lang="tr-TR" sz="1600" b="0" i="0" u="none" strike="noStrike" dirty="0">
                        <a:solidFill>
                          <a:srgbClr val="000000"/>
                        </a:solidFill>
                        <a:effectLst/>
                        <a:latin typeface="Arial"/>
                        <a:cs typeface="Arial"/>
                      </a:endParaRPr>
                    </a:p>
                  </a:txBody>
                  <a:tcPr marL="0" marR="0" marT="0" marB="0" anchor="ctr"/>
                </a:tc>
              </a:tr>
              <a:tr h="533479">
                <a:tc>
                  <a:txBody>
                    <a:bodyPr/>
                    <a:lstStyle/>
                    <a:p>
                      <a:pPr algn="l" fontAlgn="b"/>
                      <a:r>
                        <a:rPr lang="tr-TR" sz="1600" b="1" i="0" u="none" strike="noStrike" dirty="0" smtClean="0">
                          <a:solidFill>
                            <a:srgbClr val="000000"/>
                          </a:solidFill>
                          <a:effectLst/>
                          <a:latin typeface="Arial"/>
                          <a:cs typeface="Arial"/>
                        </a:rPr>
                        <a:t>QUOTA</a:t>
                      </a:r>
                      <a:endParaRPr lang="tr-TR" sz="1600" b="1" i="0" u="none" strike="noStrike" dirty="0">
                        <a:solidFill>
                          <a:srgbClr val="000000"/>
                        </a:solidFill>
                        <a:effectLst/>
                        <a:latin typeface="Arial"/>
                        <a:cs typeface="Arial"/>
                      </a:endParaRPr>
                    </a:p>
                  </a:txBody>
                  <a:tcPr marL="0" marR="0" marT="0" marB="0" anchor="ctr"/>
                </a:tc>
                <a:tc>
                  <a:txBody>
                    <a:bodyPr/>
                    <a:lstStyle/>
                    <a:p>
                      <a:pPr algn="l" fontAlgn="b"/>
                      <a:r>
                        <a:rPr lang="tr-TR" sz="1600" b="0" i="0" u="none" strike="noStrike" dirty="0" smtClean="0">
                          <a:solidFill>
                            <a:srgbClr val="000000"/>
                          </a:solidFill>
                          <a:effectLst/>
                          <a:latin typeface="Arial"/>
                          <a:cs typeface="Arial"/>
                        </a:rPr>
                        <a:t>Karayollarına</a:t>
                      </a:r>
                      <a:r>
                        <a:rPr lang="tr-TR" sz="1600" b="0" i="0" u="none" strike="noStrike" baseline="0" dirty="0" smtClean="0">
                          <a:solidFill>
                            <a:srgbClr val="000000"/>
                          </a:solidFill>
                          <a:effectLst/>
                          <a:latin typeface="Arial"/>
                          <a:cs typeface="Arial"/>
                        </a:rPr>
                        <a:t> uygulanan kota</a:t>
                      </a:r>
                      <a:endParaRPr lang="tr-TR" sz="1600" b="0" i="0" u="none" strike="noStrike" dirty="0">
                        <a:solidFill>
                          <a:srgbClr val="000000"/>
                        </a:solidFill>
                        <a:effectLst/>
                        <a:latin typeface="Arial"/>
                        <a:cs typeface="Arial"/>
                      </a:endParaRPr>
                    </a:p>
                  </a:txBody>
                  <a:tcPr marL="0" marR="0" marT="0" marB="0" anchor="ctr"/>
                </a:tc>
              </a:tr>
            </a:tbl>
          </a:graphicData>
        </a:graphic>
      </p:graphicFrame>
      <p:sp>
        <p:nvSpPr>
          <p:cNvPr id="9" name="Rectangle 8"/>
          <p:cNvSpPr/>
          <p:nvPr/>
        </p:nvSpPr>
        <p:spPr>
          <a:xfrm>
            <a:off x="210036" y="1284483"/>
            <a:ext cx="4057521" cy="707886"/>
          </a:xfrm>
          <a:prstGeom prst="rect">
            <a:avLst/>
          </a:prstGeom>
        </p:spPr>
        <p:txBody>
          <a:bodyPr wrap="none">
            <a:spAutoFit/>
          </a:bodyPr>
          <a:lstStyle/>
          <a:p>
            <a:r>
              <a:rPr lang="tr-TR" sz="2000" b="1" dirty="0" smtClean="0">
                <a:solidFill>
                  <a:srgbClr val="FF0000"/>
                </a:solidFill>
              </a:rPr>
              <a:t>Çekim Modelleri:</a:t>
            </a:r>
          </a:p>
          <a:p>
            <a:r>
              <a:rPr lang="tr-TR" sz="2000" b="1" dirty="0" smtClean="0">
                <a:solidFill>
                  <a:srgbClr val="FF0000"/>
                </a:solidFill>
              </a:rPr>
              <a:t>P</a:t>
            </a:r>
            <a:r>
              <a:rPr lang="en-US" sz="2000" b="1" dirty="0" err="1" smtClean="0">
                <a:solidFill>
                  <a:srgbClr val="FF0000"/>
                </a:solidFill>
              </a:rPr>
              <a:t>anel</a:t>
            </a:r>
            <a:r>
              <a:rPr lang="en-US" sz="2000" b="1" dirty="0" smtClean="0">
                <a:solidFill>
                  <a:srgbClr val="FF0000"/>
                </a:solidFill>
              </a:rPr>
              <a:t> </a:t>
            </a:r>
            <a:r>
              <a:rPr lang="en-US" sz="2000" b="1" dirty="0">
                <a:solidFill>
                  <a:srgbClr val="FF0000"/>
                </a:solidFill>
              </a:rPr>
              <a:t>data </a:t>
            </a:r>
            <a:r>
              <a:rPr lang="en-US" sz="2000" b="1" dirty="0" err="1">
                <a:solidFill>
                  <a:srgbClr val="FF0000"/>
                </a:solidFill>
              </a:rPr>
              <a:t>regresyon</a:t>
            </a:r>
            <a:r>
              <a:rPr lang="en-US" sz="2000" b="1" dirty="0">
                <a:solidFill>
                  <a:srgbClr val="FF0000"/>
                </a:solidFill>
              </a:rPr>
              <a:t> </a:t>
            </a:r>
            <a:r>
              <a:rPr lang="en-US" sz="2000" b="1" dirty="0" smtClean="0">
                <a:solidFill>
                  <a:srgbClr val="FF0000"/>
                </a:solidFill>
              </a:rPr>
              <a:t>model</a:t>
            </a:r>
            <a:r>
              <a:rPr lang="tr-TR" sz="2000" b="1" dirty="0" err="1" smtClean="0">
                <a:solidFill>
                  <a:srgbClr val="FF0000"/>
                </a:solidFill>
              </a:rPr>
              <a:t>leri</a:t>
            </a:r>
            <a:r>
              <a:rPr lang="en-US" sz="2000" b="1" dirty="0" smtClean="0">
                <a:solidFill>
                  <a:srgbClr val="FF0000"/>
                </a:solidFill>
              </a:rPr>
              <a:t> </a:t>
            </a:r>
            <a:endParaRPr lang="tr-TR" sz="2000" b="1" dirty="0">
              <a:solidFill>
                <a:srgbClr val="FF0000"/>
              </a:solidFill>
            </a:endParaRPr>
          </a:p>
        </p:txBody>
      </p:sp>
      <p:sp>
        <p:nvSpPr>
          <p:cNvPr id="3" name="Oval Callout 2"/>
          <p:cNvSpPr/>
          <p:nvPr/>
        </p:nvSpPr>
        <p:spPr>
          <a:xfrm>
            <a:off x="950026" y="5522026"/>
            <a:ext cx="3384468" cy="1163782"/>
          </a:xfrm>
          <a:prstGeom prst="wedgeEllipseCallout">
            <a:avLst>
              <a:gd name="adj1" fmla="val 61260"/>
              <a:gd name="adj2" fmla="val -1675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Her bir bağımlı değişken için ayrı bir regresyon modeli geliştirilmiştir</a:t>
            </a:r>
            <a:endParaRPr lang="en-US" dirty="0"/>
          </a:p>
        </p:txBody>
      </p:sp>
    </p:spTree>
    <p:extLst>
      <p:ext uri="{BB962C8B-B14F-4D97-AF65-F5344CB8AC3E}">
        <p14:creationId xmlns:p14="http://schemas.microsoft.com/office/powerpoint/2010/main" val="37287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41px-Europe_orthographic_Caucasus_Urals_boundar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Rounded Rectangle 1"/>
          <p:cNvSpPr/>
          <p:nvPr/>
        </p:nvSpPr>
        <p:spPr>
          <a:xfrm>
            <a:off x="7220197" y="142504"/>
            <a:ext cx="1816925" cy="12469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400" dirty="0" smtClean="0"/>
              <a:t>Avrupa’ya Genel Bakış</a:t>
            </a:r>
            <a:endParaRPr lang="en-US" sz="2400" dirty="0"/>
          </a:p>
        </p:txBody>
      </p:sp>
    </p:spTree>
    <p:extLst>
      <p:ext uri="{BB962C8B-B14F-4D97-AF65-F5344CB8AC3E}">
        <p14:creationId xmlns:p14="http://schemas.microsoft.com/office/powerpoint/2010/main" val="2085284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Bağımsız Değişkenler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43000"/>
                <a:ext cx="9144000" cy="5715000"/>
              </a:xfrm>
            </p:spPr>
            <p:txBody>
              <a:bodyPr>
                <a:normAutofit/>
              </a:bodyPr>
              <a:lstStyle/>
              <a:p>
                <a:r>
                  <a:rPr lang="tr-TR" sz="2000" dirty="0" smtClean="0"/>
                  <a:t>SUMGDP: Türkiye ile ihraç eden Avrupa ülkesinin </a:t>
                </a:r>
                <a:r>
                  <a:rPr lang="tr-TR" sz="2000" dirty="0"/>
                  <a:t>ekonomik büyüklüğünü </a:t>
                </a:r>
                <a:r>
                  <a:rPr lang="tr-TR" sz="2000" dirty="0" smtClean="0"/>
                  <a:t>ölçer</a:t>
                </a:r>
              </a:p>
              <a:p>
                <a:pPr lvl="1"/>
                <a:r>
                  <a:rPr lang="tr-TR" sz="1600" dirty="0" smtClean="0"/>
                  <a:t> </a:t>
                </a:r>
                <a14:m>
                  <m:oMath xmlns:m="http://schemas.openxmlformats.org/officeDocument/2006/math">
                    <m:sSub>
                      <m:sSubPr>
                        <m:ctrlPr>
                          <a:rPr lang="en-US" sz="1600" i="1">
                            <a:latin typeface="Cambria Math" panose="02040503050406030204" pitchFamily="18" charset="0"/>
                          </a:rPr>
                        </m:ctrlPr>
                      </m:sSubPr>
                      <m:e>
                        <m:r>
                          <a:rPr lang="tr-TR" sz="1600" i="1">
                            <a:latin typeface="Cambria Math"/>
                          </a:rPr>
                          <m:t>𝑆𝑈𝑀𝐺𝐷𝑃</m:t>
                        </m:r>
                      </m:e>
                      <m:sub>
                        <m:r>
                          <a:rPr lang="tr-TR" sz="1600" i="1">
                            <a:latin typeface="Cambria Math"/>
                          </a:rPr>
                          <m:t>𝑖𝑡</m:t>
                        </m:r>
                      </m:sub>
                    </m:sSub>
                    <m:r>
                      <a:rPr lang="tr-TR" sz="1600" i="1">
                        <a:latin typeface="Cambria Math"/>
                      </a:rPr>
                      <m:t>=</m:t>
                    </m:r>
                    <m:r>
                      <m:rPr>
                        <m:sty m:val="p"/>
                      </m:rPr>
                      <a:rPr lang="tr-TR" sz="1600">
                        <a:latin typeface="Cambria Math"/>
                      </a:rPr>
                      <m:t>ln</m:t>
                    </m:r>
                    <m:r>
                      <a:rPr lang="tr-TR" sz="1600" i="1">
                        <a:latin typeface="Cambria Math"/>
                      </a:rPr>
                      <m:t>(</m:t>
                    </m:r>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𝑖𝑡</m:t>
                        </m:r>
                      </m:sub>
                    </m:sSub>
                    <m:r>
                      <a:rPr lang="tr-TR" sz="1600" i="1">
                        <a:latin typeface="Cambria Math"/>
                      </a:rPr>
                      <m:t>+</m:t>
                    </m:r>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𝑗𝑡</m:t>
                        </m:r>
                      </m:sub>
                    </m:sSub>
                    <m:r>
                      <a:rPr lang="tr-TR" sz="1600" i="1">
                        <a:latin typeface="Cambria Math"/>
                      </a:rPr>
                      <m:t>)</m:t>
                    </m:r>
                  </m:oMath>
                </a14:m>
                <a:endParaRPr lang="tr-TR" sz="1600" dirty="0" smtClean="0"/>
              </a:p>
              <a:p>
                <a:r>
                  <a:rPr lang="tr-TR" sz="2000" dirty="0" smtClean="0"/>
                  <a:t>SIMSIZE: Avrupa </a:t>
                </a:r>
                <a:r>
                  <a:rPr lang="tr-TR" sz="2000" dirty="0"/>
                  <a:t>ülkesi ile Türkiye’nin ekonomik büyüklükleri arasındaki benzerliği temsil </a:t>
                </a:r>
                <a:r>
                  <a:rPr lang="tr-TR" sz="2000" dirty="0" smtClean="0"/>
                  <a:t>eder</a:t>
                </a:r>
              </a:p>
              <a:p>
                <a:pPr lvl="1"/>
                <a14:m>
                  <m:oMath xmlns:m="http://schemas.openxmlformats.org/officeDocument/2006/math">
                    <m:sSub>
                      <m:sSubPr>
                        <m:ctrlPr>
                          <a:rPr lang="en-US" sz="1600" i="1">
                            <a:latin typeface="Cambria Math" panose="02040503050406030204" pitchFamily="18" charset="0"/>
                          </a:rPr>
                        </m:ctrlPr>
                      </m:sSubPr>
                      <m:e>
                        <m:r>
                          <a:rPr lang="tr-TR" sz="1600" i="1">
                            <a:latin typeface="Cambria Math"/>
                          </a:rPr>
                          <m:t>𝑆𝐼𝑀𝑆𝐼𝑍𝐸</m:t>
                        </m:r>
                      </m:e>
                      <m:sub>
                        <m:r>
                          <a:rPr lang="tr-TR" sz="1600" i="1">
                            <a:latin typeface="Cambria Math"/>
                          </a:rPr>
                          <m:t>𝑖𝑡</m:t>
                        </m:r>
                      </m:sub>
                    </m:sSub>
                    <m:r>
                      <a:rPr lang="tr-TR" sz="1600" i="1">
                        <a:latin typeface="Cambria Math"/>
                      </a:rPr>
                      <m:t>=</m:t>
                    </m:r>
                    <m:r>
                      <a:rPr lang="tr-TR" sz="1600" i="1">
                        <a:latin typeface="Cambria Math"/>
                      </a:rPr>
                      <m:t>𝑙𝑛</m:t>
                    </m:r>
                    <m:d>
                      <m:dPr>
                        <m:begChr m:val="["/>
                        <m:endChr m:val="]"/>
                        <m:ctrlPr>
                          <a:rPr lang="en-US" sz="1600" i="1">
                            <a:latin typeface="Cambria Math" panose="02040503050406030204" pitchFamily="18" charset="0"/>
                          </a:rPr>
                        </m:ctrlPr>
                      </m:dPr>
                      <m:e>
                        <m:r>
                          <a:rPr lang="tr-TR" sz="1600" i="1">
                            <a:latin typeface="Cambria Math"/>
                          </a:rPr>
                          <m:t>1−</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𝑖𝑡</m:t>
                                        </m:r>
                                      </m:sub>
                                    </m:sSub>
                                  </m:num>
                                  <m:den>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𝑖𝑡</m:t>
                                        </m:r>
                                      </m:sub>
                                    </m:sSub>
                                    <m:r>
                                      <a:rPr lang="tr-TR" sz="1600" i="1">
                                        <a:latin typeface="Cambria Math"/>
                                      </a:rPr>
                                      <m:t>+</m:t>
                                    </m:r>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𝑗𝑡</m:t>
                                        </m:r>
                                      </m:sub>
                                    </m:sSub>
                                  </m:den>
                                </m:f>
                              </m:e>
                            </m:d>
                          </m:e>
                          <m:sup>
                            <m:r>
                              <a:rPr lang="tr-TR" sz="1600" i="1">
                                <a:latin typeface="Cambria Math"/>
                              </a:rPr>
                              <m:t>2</m:t>
                            </m:r>
                          </m:sup>
                        </m:sSup>
                        <m:r>
                          <a:rPr lang="tr-TR" sz="1600" i="1">
                            <a:latin typeface="Cambria Math"/>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𝑗𝑡</m:t>
                                        </m:r>
                                      </m:sub>
                                    </m:sSub>
                                  </m:num>
                                  <m:den>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𝑖𝑡</m:t>
                                        </m:r>
                                      </m:sub>
                                    </m:sSub>
                                    <m:r>
                                      <a:rPr lang="tr-TR" sz="1600" i="1">
                                        <a:latin typeface="Cambria Math"/>
                                      </a:rPr>
                                      <m:t>+</m:t>
                                    </m:r>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𝑗𝑡</m:t>
                                        </m:r>
                                      </m:sub>
                                    </m:sSub>
                                  </m:den>
                                </m:f>
                              </m:e>
                            </m:d>
                          </m:e>
                          <m:sup>
                            <m:r>
                              <a:rPr lang="tr-TR" sz="1600" i="1">
                                <a:latin typeface="Cambria Math"/>
                              </a:rPr>
                              <m:t>2</m:t>
                            </m:r>
                          </m:sup>
                        </m:sSup>
                      </m:e>
                    </m:d>
                  </m:oMath>
                </a14:m>
                <a:endParaRPr lang="tr-TR" sz="1600" dirty="0" smtClean="0"/>
              </a:p>
              <a:p>
                <a:r>
                  <a:rPr lang="tr-TR" sz="2000" dirty="0" smtClean="0"/>
                  <a:t>RELENDOW: Göreli </a:t>
                </a:r>
                <a:r>
                  <a:rPr lang="tr-TR" sz="2000" dirty="0"/>
                  <a:t>faktör donanımlarını ölçer. </a:t>
                </a:r>
                <a:endParaRPr lang="tr-TR" sz="2000" dirty="0" smtClean="0"/>
              </a:p>
              <a:p>
                <a:pPr lvl="1"/>
                <a14:m>
                  <m:oMath xmlns:m="http://schemas.openxmlformats.org/officeDocument/2006/math">
                    <m:sSub>
                      <m:sSubPr>
                        <m:ctrlPr>
                          <a:rPr lang="en-US" sz="1600" i="1">
                            <a:latin typeface="Cambria Math" panose="02040503050406030204" pitchFamily="18" charset="0"/>
                          </a:rPr>
                        </m:ctrlPr>
                      </m:sSubPr>
                      <m:e>
                        <m:r>
                          <a:rPr lang="tr-TR" sz="1600" i="1">
                            <a:latin typeface="Cambria Math"/>
                          </a:rPr>
                          <m:t>𝑅𝐸𝐿𝐸𝑁𝐷𝑂𝑊</m:t>
                        </m:r>
                      </m:e>
                      <m:sub>
                        <m:r>
                          <a:rPr lang="tr-TR" sz="1600" i="1">
                            <a:latin typeface="Cambria Math"/>
                          </a:rPr>
                          <m:t>𝑖𝑡</m:t>
                        </m:r>
                      </m:sub>
                    </m:sSub>
                    <m:r>
                      <a:rPr lang="tr-TR" sz="1600" i="1">
                        <a:latin typeface="Cambria Math"/>
                      </a:rPr>
                      <m:t>=</m:t>
                    </m:r>
                    <m:d>
                      <m:dPr>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r>
                              <m:rPr>
                                <m:sty m:val="p"/>
                              </m:rPr>
                              <a:rPr lang="tr-TR" sz="1600">
                                <a:latin typeface="Cambria Math"/>
                              </a:rPr>
                              <m:t>ln</m:t>
                            </m:r>
                          </m:fName>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𝑖𝑡</m:t>
                                    </m:r>
                                  </m:sub>
                                </m:sSub>
                              </m:num>
                              <m:den>
                                <m:sSub>
                                  <m:sSubPr>
                                    <m:ctrlPr>
                                      <a:rPr lang="en-US" sz="1600" i="1">
                                        <a:latin typeface="Cambria Math" panose="02040503050406030204" pitchFamily="18" charset="0"/>
                                      </a:rPr>
                                    </m:ctrlPr>
                                  </m:sSubPr>
                                  <m:e>
                                    <m:r>
                                      <a:rPr lang="tr-TR" sz="1600" i="1">
                                        <a:latin typeface="Cambria Math"/>
                                      </a:rPr>
                                      <m:t>𝑃𝑂𝑃</m:t>
                                    </m:r>
                                  </m:e>
                                  <m:sub>
                                    <m:r>
                                      <a:rPr lang="tr-TR" sz="1600" i="1">
                                        <a:latin typeface="Cambria Math"/>
                                      </a:rPr>
                                      <m:t>𝑖𝑡</m:t>
                                    </m:r>
                                  </m:sub>
                                </m:sSub>
                              </m:den>
                            </m:f>
                            <m:r>
                              <a:rPr lang="tr-TR" sz="1600" i="1">
                                <a:latin typeface="Cambria Math"/>
                              </a:rPr>
                              <m:t>−</m:t>
                            </m:r>
                            <m:func>
                              <m:funcPr>
                                <m:ctrlPr>
                                  <a:rPr lang="en-US" sz="1600" i="1">
                                    <a:latin typeface="Cambria Math" panose="02040503050406030204" pitchFamily="18" charset="0"/>
                                  </a:rPr>
                                </m:ctrlPr>
                              </m:funcPr>
                              <m:fName>
                                <m:r>
                                  <m:rPr>
                                    <m:sty m:val="p"/>
                                  </m:rPr>
                                  <a:rPr lang="tr-TR" sz="1600">
                                    <a:latin typeface="Cambria Math"/>
                                  </a:rPr>
                                  <m:t>ln</m:t>
                                </m:r>
                              </m:fName>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tr-TR" sz="1600" i="1">
                                            <a:latin typeface="Cambria Math"/>
                                          </a:rPr>
                                          <m:t>𝐺𝐷𝑃</m:t>
                                        </m:r>
                                      </m:e>
                                      <m:sub>
                                        <m:r>
                                          <a:rPr lang="tr-TR" sz="1600" i="1">
                                            <a:latin typeface="Cambria Math"/>
                                          </a:rPr>
                                          <m:t>𝑗𝑡</m:t>
                                        </m:r>
                                      </m:sub>
                                    </m:sSub>
                                  </m:num>
                                  <m:den>
                                    <m:sSub>
                                      <m:sSubPr>
                                        <m:ctrlPr>
                                          <a:rPr lang="en-US" sz="1600" i="1">
                                            <a:latin typeface="Cambria Math" panose="02040503050406030204" pitchFamily="18" charset="0"/>
                                          </a:rPr>
                                        </m:ctrlPr>
                                      </m:sSubPr>
                                      <m:e>
                                        <m:r>
                                          <a:rPr lang="tr-TR" sz="1600" i="1">
                                            <a:latin typeface="Cambria Math"/>
                                          </a:rPr>
                                          <m:t>𝑃𝑂𝑃</m:t>
                                        </m:r>
                                      </m:e>
                                      <m:sub>
                                        <m:r>
                                          <a:rPr lang="tr-TR" sz="1600" i="1">
                                            <a:latin typeface="Cambria Math"/>
                                          </a:rPr>
                                          <m:t>𝑗𝑡</m:t>
                                        </m:r>
                                      </m:sub>
                                    </m:sSub>
                                  </m:den>
                                </m:f>
                              </m:e>
                            </m:func>
                          </m:e>
                        </m:func>
                      </m:e>
                    </m:d>
                  </m:oMath>
                </a14:m>
                <a:endParaRPr lang="tr-TR" sz="1600" dirty="0" smtClean="0"/>
              </a:p>
              <a:p>
                <a:r>
                  <a:rPr lang="tr-TR" sz="2000" dirty="0" smtClean="0"/>
                  <a:t>QUOTA: Avrupa ülkesinin geçişine </a:t>
                </a:r>
                <a:r>
                  <a:rPr lang="tr-TR" sz="2000" dirty="0"/>
                  <a:t>izin verdiği Türk kamyonu </a:t>
                </a:r>
                <a:r>
                  <a:rPr lang="tr-TR" sz="2000" dirty="0" smtClean="0"/>
                  <a:t>sayısıdır.</a:t>
                </a:r>
              </a:p>
              <a:p>
                <a:pPr marL="457200" lvl="1" indent="0">
                  <a:buNone/>
                </a:pPr>
                <a:endParaRPr lang="tr-TR" sz="2000" dirty="0"/>
              </a:p>
              <a:p>
                <a:pPr marL="457200" lvl="1" indent="0" algn="ctr">
                  <a:buNone/>
                </a:pPr>
                <a:r>
                  <a:rPr lang="tr-TR" sz="2400" b="1" dirty="0" smtClean="0"/>
                  <a:t>ÖRNEK MODEL</a:t>
                </a:r>
                <a:endParaRPr lang="tr-TR" sz="1800" b="1" dirty="0"/>
              </a:p>
              <a:p>
                <a:endParaRPr lang="tr-TR" sz="2000" dirty="0" smtClean="0"/>
              </a:p>
              <a:p>
                <a:pPr marL="0" indent="0">
                  <a:buNone/>
                </a:pPr>
                <a14:m>
                  <m:oMath xmlns:m="http://schemas.openxmlformats.org/officeDocument/2006/math">
                    <m:func>
                      <m:funcPr>
                        <m:ctrlPr>
                          <a:rPr lang="en-US" sz="1900" i="1">
                            <a:latin typeface="Cambria Math" panose="02040503050406030204" pitchFamily="18" charset="0"/>
                          </a:rPr>
                        </m:ctrlPr>
                      </m:funcPr>
                      <m:fName>
                        <m:r>
                          <m:rPr>
                            <m:sty m:val="p"/>
                          </m:rPr>
                          <a:rPr lang="tr-TR" sz="1900">
                            <a:latin typeface="Cambria Math"/>
                          </a:rPr>
                          <m:t>ln</m:t>
                        </m:r>
                      </m:fName>
                      <m:e>
                        <m:sSub>
                          <m:sSubPr>
                            <m:ctrlPr>
                              <a:rPr lang="en-US" sz="1900" i="1">
                                <a:latin typeface="Cambria Math" panose="02040503050406030204" pitchFamily="18" charset="0"/>
                              </a:rPr>
                            </m:ctrlPr>
                          </m:sSubPr>
                          <m:e>
                            <m:r>
                              <a:rPr lang="tr-TR" sz="1900" i="1">
                                <a:latin typeface="Cambria Math"/>
                              </a:rPr>
                              <m:t>𝐸𝐾</m:t>
                            </m:r>
                          </m:e>
                          <m:sub>
                            <m:r>
                              <a:rPr lang="tr-TR" sz="1900" i="1">
                                <a:latin typeface="Cambria Math"/>
                              </a:rPr>
                              <m:t>𝑖𝑡</m:t>
                            </m:r>
                          </m:sub>
                        </m:sSub>
                      </m:e>
                    </m:func>
                    <m:r>
                      <a:rPr lang="tr-TR" sz="1900" i="1">
                        <a:latin typeface="Cambria Math"/>
                      </a:rPr>
                      <m:t>=</m:t>
                    </m:r>
                    <m:sSub>
                      <m:sSubPr>
                        <m:ctrlPr>
                          <a:rPr lang="en-US" sz="1900" i="1">
                            <a:latin typeface="Cambria Math" panose="02040503050406030204" pitchFamily="18" charset="0"/>
                          </a:rPr>
                        </m:ctrlPr>
                      </m:sSubPr>
                      <m:e>
                        <m:r>
                          <a:rPr lang="tr-TR" sz="1900" i="1">
                            <a:latin typeface="Cambria Math"/>
                          </a:rPr>
                          <m:t>𝛼</m:t>
                        </m:r>
                      </m:e>
                      <m:sub>
                        <m:r>
                          <a:rPr lang="tr-TR" sz="1900" i="1">
                            <a:latin typeface="Cambria Math"/>
                          </a:rPr>
                          <m:t>𝑖</m:t>
                        </m:r>
                      </m:sub>
                    </m:sSub>
                    <m:r>
                      <a:rPr lang="tr-TR" sz="1900" i="1">
                        <a:latin typeface="Cambria Math"/>
                      </a:rPr>
                      <m:t>+</m:t>
                    </m:r>
                    <m:sSub>
                      <m:sSubPr>
                        <m:ctrlPr>
                          <a:rPr lang="en-US" sz="1900" i="1">
                            <a:latin typeface="Cambria Math" panose="02040503050406030204" pitchFamily="18" charset="0"/>
                          </a:rPr>
                        </m:ctrlPr>
                      </m:sSubPr>
                      <m:e>
                        <m:r>
                          <a:rPr lang="tr-TR" sz="1900" i="1">
                            <a:latin typeface="Cambria Math"/>
                          </a:rPr>
                          <m:t>𝛼</m:t>
                        </m:r>
                      </m:e>
                      <m:sub>
                        <m:r>
                          <a:rPr lang="tr-TR" sz="1900" i="1">
                            <a:latin typeface="Cambria Math"/>
                          </a:rPr>
                          <m:t>1</m:t>
                        </m:r>
                      </m:sub>
                    </m:sSub>
                    <m:sSub>
                      <m:sSubPr>
                        <m:ctrlPr>
                          <a:rPr lang="en-US" sz="1900" i="1">
                            <a:latin typeface="Cambria Math" panose="02040503050406030204" pitchFamily="18" charset="0"/>
                          </a:rPr>
                        </m:ctrlPr>
                      </m:sSubPr>
                      <m:e>
                        <m:r>
                          <a:rPr lang="tr-TR" sz="1900" i="1">
                            <a:latin typeface="Cambria Math"/>
                          </a:rPr>
                          <m:t>𝑆𝑈𝑀𝐺𝐷𝑃</m:t>
                        </m:r>
                      </m:e>
                      <m:sub>
                        <m:r>
                          <a:rPr lang="tr-TR" sz="1900" i="1">
                            <a:latin typeface="Cambria Math"/>
                          </a:rPr>
                          <m:t>𝑖𝑡</m:t>
                        </m:r>
                      </m:sub>
                    </m:sSub>
                    <m:r>
                      <a:rPr lang="tr-TR" sz="1900" i="1">
                        <a:latin typeface="Cambria Math"/>
                      </a:rPr>
                      <m:t>+</m:t>
                    </m:r>
                    <m:sSub>
                      <m:sSubPr>
                        <m:ctrlPr>
                          <a:rPr lang="en-US" sz="1900" i="1">
                            <a:latin typeface="Cambria Math" panose="02040503050406030204" pitchFamily="18" charset="0"/>
                          </a:rPr>
                        </m:ctrlPr>
                      </m:sSubPr>
                      <m:e>
                        <m:r>
                          <a:rPr lang="tr-TR" sz="1900" i="1">
                            <a:latin typeface="Cambria Math"/>
                          </a:rPr>
                          <m:t>𝛼</m:t>
                        </m:r>
                      </m:e>
                      <m:sub>
                        <m:r>
                          <a:rPr lang="tr-TR" sz="1900" i="1">
                            <a:latin typeface="Cambria Math"/>
                          </a:rPr>
                          <m:t>2</m:t>
                        </m:r>
                      </m:sub>
                    </m:sSub>
                    <m:sSub>
                      <m:sSubPr>
                        <m:ctrlPr>
                          <a:rPr lang="en-US" sz="1900" i="1">
                            <a:latin typeface="Cambria Math" panose="02040503050406030204" pitchFamily="18" charset="0"/>
                          </a:rPr>
                        </m:ctrlPr>
                      </m:sSubPr>
                      <m:e>
                        <m:r>
                          <a:rPr lang="tr-TR" sz="1900" i="1">
                            <a:latin typeface="Cambria Math"/>
                          </a:rPr>
                          <m:t>𝑆𝐼𝑀𝑆𝐼𝑍𝐸</m:t>
                        </m:r>
                      </m:e>
                      <m:sub>
                        <m:r>
                          <a:rPr lang="tr-TR" sz="1900" i="1">
                            <a:latin typeface="Cambria Math"/>
                          </a:rPr>
                          <m:t>𝑖𝑡</m:t>
                        </m:r>
                      </m:sub>
                    </m:sSub>
                    <m:r>
                      <a:rPr lang="tr-TR" sz="1900" i="1">
                        <a:latin typeface="Cambria Math"/>
                      </a:rPr>
                      <m:t>+</m:t>
                    </m:r>
                    <m:sSub>
                      <m:sSubPr>
                        <m:ctrlPr>
                          <a:rPr lang="en-US" sz="1900" i="1">
                            <a:latin typeface="Cambria Math" panose="02040503050406030204" pitchFamily="18" charset="0"/>
                          </a:rPr>
                        </m:ctrlPr>
                      </m:sSubPr>
                      <m:e>
                        <m:r>
                          <a:rPr lang="tr-TR" sz="1900" i="1">
                            <a:latin typeface="Cambria Math"/>
                          </a:rPr>
                          <m:t>𝛼</m:t>
                        </m:r>
                      </m:e>
                      <m:sub>
                        <m:r>
                          <a:rPr lang="tr-TR" sz="1900" i="1">
                            <a:latin typeface="Cambria Math"/>
                          </a:rPr>
                          <m:t>3</m:t>
                        </m:r>
                      </m:sub>
                    </m:sSub>
                    <m:sSub>
                      <m:sSubPr>
                        <m:ctrlPr>
                          <a:rPr lang="en-US" sz="1900" i="1">
                            <a:latin typeface="Cambria Math" panose="02040503050406030204" pitchFamily="18" charset="0"/>
                          </a:rPr>
                        </m:ctrlPr>
                      </m:sSubPr>
                      <m:e>
                        <m:r>
                          <a:rPr lang="tr-TR" sz="1900" i="1">
                            <a:latin typeface="Cambria Math"/>
                          </a:rPr>
                          <m:t>𝑅𝐸𝐿𝐸𝑁𝐷𝑂𝑊</m:t>
                        </m:r>
                      </m:e>
                      <m:sub>
                        <m:r>
                          <a:rPr lang="tr-TR" sz="1900" i="1">
                            <a:latin typeface="Cambria Math"/>
                          </a:rPr>
                          <m:t>𝑖𝑡</m:t>
                        </m:r>
                      </m:sub>
                    </m:sSub>
                    <m:r>
                      <a:rPr lang="tr-TR" sz="1900" i="1">
                        <a:latin typeface="Cambria Math"/>
                      </a:rPr>
                      <m:t>+</m:t>
                    </m:r>
                    <m:sSub>
                      <m:sSubPr>
                        <m:ctrlPr>
                          <a:rPr lang="en-US" sz="1900" i="1">
                            <a:latin typeface="Cambria Math" panose="02040503050406030204" pitchFamily="18" charset="0"/>
                          </a:rPr>
                        </m:ctrlPr>
                      </m:sSubPr>
                      <m:e>
                        <m:r>
                          <a:rPr lang="tr-TR" sz="1900" i="1">
                            <a:latin typeface="Cambria Math"/>
                          </a:rPr>
                          <m:t>𝛼</m:t>
                        </m:r>
                      </m:e>
                      <m:sub>
                        <m:r>
                          <a:rPr lang="tr-TR" sz="1900" i="1">
                            <a:latin typeface="Cambria Math"/>
                          </a:rPr>
                          <m:t>4</m:t>
                        </m:r>
                      </m:sub>
                    </m:sSub>
                    <m:sSubSup>
                      <m:sSubSupPr>
                        <m:ctrlPr>
                          <a:rPr lang="en-US" sz="1900" i="1">
                            <a:latin typeface="Cambria Math" panose="02040503050406030204" pitchFamily="18" charset="0"/>
                          </a:rPr>
                        </m:ctrlPr>
                      </m:sSubSupPr>
                      <m:e>
                        <m:r>
                          <a:rPr lang="tr-TR" sz="1900" i="1">
                            <a:latin typeface="Cambria Math"/>
                          </a:rPr>
                          <m:t>𝑄𝑈𝑂𝑇𝐴</m:t>
                        </m:r>
                      </m:e>
                      <m:sub>
                        <m:r>
                          <a:rPr lang="tr-TR" sz="1900" i="1">
                            <a:latin typeface="Cambria Math"/>
                          </a:rPr>
                          <m:t>𝑖𝑡</m:t>
                        </m:r>
                      </m:sub>
                      <m:sup>
                        <m:r>
                          <a:rPr lang="tr-TR" sz="1900" i="1">
                            <a:latin typeface="Cambria Math"/>
                          </a:rPr>
                          <m:t>−1</m:t>
                        </m:r>
                      </m:sup>
                    </m:sSubSup>
                    <m:r>
                      <a:rPr lang="tr-TR" sz="1900" i="1">
                        <a:latin typeface="Cambria Math"/>
                      </a:rPr>
                      <m:t>+</m:t>
                    </m:r>
                    <m:sSubSup>
                      <m:sSubSupPr>
                        <m:ctrlPr>
                          <a:rPr lang="en-US" sz="1900" i="1">
                            <a:latin typeface="Cambria Math" panose="02040503050406030204" pitchFamily="18" charset="0"/>
                          </a:rPr>
                        </m:ctrlPr>
                      </m:sSubSupPr>
                      <m:e>
                        <m:r>
                          <a:rPr lang="tr-TR" sz="1900" i="1">
                            <a:latin typeface="Cambria Math"/>
                          </a:rPr>
                          <m:t>𝜀</m:t>
                        </m:r>
                      </m:e>
                      <m:sub>
                        <m:r>
                          <a:rPr lang="tr-TR" sz="1900" i="1">
                            <a:latin typeface="Cambria Math"/>
                          </a:rPr>
                          <m:t>𝑖𝑡</m:t>
                        </m:r>
                      </m:sub>
                      <m:sup>
                        <m:r>
                          <a:rPr lang="tr-TR" sz="1900" i="1">
                            <a:latin typeface="Cambria Math"/>
                          </a:rPr>
                          <m:t>′</m:t>
                        </m:r>
                      </m:sup>
                    </m:sSubSup>
                  </m:oMath>
                </a14:m>
                <a:r>
                  <a:rPr lang="tr-TR" sz="1900" dirty="0"/>
                  <a:t>,</a:t>
                </a:r>
                <a:endParaRPr lang="tr-TR" sz="1900" dirty="0" smtClean="0"/>
              </a:p>
              <a:p>
                <a:endParaRPr lang="tr-T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43000"/>
                <a:ext cx="9144000" cy="5715000"/>
              </a:xfrm>
              <a:blipFill rotWithShape="1">
                <a:blip r:embed="rId2" cstate="print"/>
                <a:stretch>
                  <a:fillRect l="-533" t="-42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Önerilen Modeller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684" y="1309255"/>
                <a:ext cx="8810420" cy="5715000"/>
              </a:xfrm>
            </p:spPr>
            <p:txBody>
              <a:bodyPr>
                <a:normAutofit fontScale="92500" lnSpcReduction="10000"/>
              </a:bodyPr>
              <a:lstStyle/>
              <a:p>
                <a:r>
                  <a:rPr lang="tr-TR" dirty="0" smtClean="0"/>
                  <a:t>Türkiye’nin ihracatı (KG)</a:t>
                </a:r>
              </a:p>
              <a:p>
                <a:pPr lvl="1"/>
                <a14:m>
                  <m:oMath xmlns:m="http://schemas.openxmlformats.org/officeDocument/2006/math">
                    <m:func>
                      <m:funcPr>
                        <m:ctrlPr>
                          <a:rPr lang="en-US" i="1">
                            <a:latin typeface="Cambria Math" panose="02040503050406030204" pitchFamily="18" charset="0"/>
                          </a:rPr>
                        </m:ctrlPr>
                      </m:funcPr>
                      <m:fName>
                        <m:r>
                          <m:rPr>
                            <m:sty m:val="p"/>
                          </m:rPr>
                          <a:rPr lang="tr-TR">
                            <a:latin typeface="Cambria Math"/>
                          </a:rPr>
                          <m:t>ln</m:t>
                        </m:r>
                      </m:fName>
                      <m:e>
                        <m:sSub>
                          <m:sSubPr>
                            <m:ctrlPr>
                              <a:rPr lang="en-US" i="1">
                                <a:latin typeface="Cambria Math" panose="02040503050406030204" pitchFamily="18" charset="0"/>
                              </a:rPr>
                            </m:ctrlPr>
                          </m:sSubPr>
                          <m:e>
                            <m:r>
                              <a:rPr lang="tr-TR" i="1">
                                <a:latin typeface="Cambria Math"/>
                              </a:rPr>
                              <m:t>𝐸𝐾</m:t>
                            </m:r>
                          </m:e>
                          <m:sub>
                            <m:r>
                              <a:rPr lang="tr-TR" i="1">
                                <a:latin typeface="Cambria Math"/>
                              </a:rPr>
                              <m:t>𝑖𝑡</m:t>
                            </m:r>
                          </m:sub>
                        </m:sSub>
                      </m:e>
                    </m:func>
                    <m:r>
                      <a:rPr lang="tr-TR" i="1">
                        <a:latin typeface="Cambria Math"/>
                      </a:rPr>
                      <m:t>=</m:t>
                    </m:r>
                    <m:sSub>
                      <m:sSubPr>
                        <m:ctrlPr>
                          <a:rPr lang="en-US" i="1">
                            <a:latin typeface="Cambria Math" panose="02040503050406030204" pitchFamily="18" charset="0"/>
                          </a:rPr>
                        </m:ctrlPr>
                      </m:sSubPr>
                      <m:e>
                        <m:r>
                          <a:rPr lang="tr-TR" i="1">
                            <a:latin typeface="Cambria Math"/>
                          </a:rPr>
                          <m:t>𝛼</m:t>
                        </m:r>
                      </m:e>
                      <m:sub>
                        <m:r>
                          <a:rPr lang="tr-TR" i="1">
                            <a:latin typeface="Cambria Math"/>
                          </a:rPr>
                          <m:t>𝑖</m:t>
                        </m:r>
                      </m:sub>
                    </m:sSub>
                    <m:r>
                      <a:rPr lang="tr-TR" i="1">
                        <a:latin typeface="Cambria Math"/>
                      </a:rPr>
                      <m:t>+</m:t>
                    </m:r>
                    <m:sSub>
                      <m:sSubPr>
                        <m:ctrlPr>
                          <a:rPr lang="en-US" i="1">
                            <a:latin typeface="Cambria Math" panose="02040503050406030204" pitchFamily="18" charset="0"/>
                          </a:rPr>
                        </m:ctrlPr>
                      </m:sSubPr>
                      <m:e>
                        <m:r>
                          <a:rPr lang="tr-TR" i="1">
                            <a:latin typeface="Cambria Math"/>
                          </a:rPr>
                          <m:t>𝛼</m:t>
                        </m:r>
                      </m:e>
                      <m:sub>
                        <m:r>
                          <a:rPr lang="tr-TR" i="1">
                            <a:latin typeface="Cambria Math"/>
                          </a:rPr>
                          <m:t>1</m:t>
                        </m:r>
                      </m:sub>
                    </m:sSub>
                    <m:sSub>
                      <m:sSubPr>
                        <m:ctrlPr>
                          <a:rPr lang="en-US" i="1">
                            <a:latin typeface="Cambria Math" panose="02040503050406030204" pitchFamily="18" charset="0"/>
                          </a:rPr>
                        </m:ctrlPr>
                      </m:sSubPr>
                      <m:e>
                        <m:r>
                          <a:rPr lang="tr-TR" i="1">
                            <a:latin typeface="Cambria Math"/>
                          </a:rPr>
                          <m:t>𝑆𝑈𝑀𝐺𝐷𝑃</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𝛼</m:t>
                        </m:r>
                      </m:e>
                      <m:sub>
                        <m:r>
                          <a:rPr lang="tr-TR" i="1">
                            <a:latin typeface="Cambria Math"/>
                          </a:rPr>
                          <m:t>2</m:t>
                        </m:r>
                      </m:sub>
                    </m:sSub>
                    <m:sSub>
                      <m:sSubPr>
                        <m:ctrlPr>
                          <a:rPr lang="en-US" i="1">
                            <a:latin typeface="Cambria Math" panose="02040503050406030204" pitchFamily="18" charset="0"/>
                          </a:rPr>
                        </m:ctrlPr>
                      </m:sSubPr>
                      <m:e>
                        <m:r>
                          <a:rPr lang="tr-TR" i="1">
                            <a:latin typeface="Cambria Math"/>
                          </a:rPr>
                          <m:t>𝑆𝐼𝑀𝑆𝐼𝑍𝐸</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𝛼</m:t>
                        </m:r>
                      </m:e>
                      <m:sub>
                        <m:r>
                          <a:rPr lang="tr-TR" i="1">
                            <a:latin typeface="Cambria Math"/>
                          </a:rPr>
                          <m:t>3</m:t>
                        </m:r>
                      </m:sub>
                    </m:sSub>
                    <m:sSub>
                      <m:sSubPr>
                        <m:ctrlPr>
                          <a:rPr lang="en-US" i="1">
                            <a:latin typeface="Cambria Math" panose="02040503050406030204" pitchFamily="18" charset="0"/>
                          </a:rPr>
                        </m:ctrlPr>
                      </m:sSubPr>
                      <m:e>
                        <m:r>
                          <a:rPr lang="tr-TR" i="1">
                            <a:latin typeface="Cambria Math"/>
                          </a:rPr>
                          <m:t>𝑅𝐸𝐿𝐸𝑁𝐷𝑂𝑊</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𝛼</m:t>
                        </m:r>
                      </m:e>
                      <m:sub>
                        <m:r>
                          <a:rPr lang="tr-TR" i="1">
                            <a:latin typeface="Cambria Math"/>
                          </a:rPr>
                          <m:t>4</m:t>
                        </m:r>
                      </m:sub>
                    </m:sSub>
                    <m:sSubSup>
                      <m:sSubSupPr>
                        <m:ctrlPr>
                          <a:rPr lang="en-US" i="1">
                            <a:latin typeface="Cambria Math" panose="02040503050406030204" pitchFamily="18" charset="0"/>
                          </a:rPr>
                        </m:ctrlPr>
                      </m:sSubSupPr>
                      <m:e>
                        <m:r>
                          <a:rPr lang="tr-TR" i="1">
                            <a:latin typeface="Cambria Math"/>
                          </a:rPr>
                          <m:t>𝑄𝑈𝑂𝑇𝐴</m:t>
                        </m:r>
                      </m:e>
                      <m:sub>
                        <m:r>
                          <a:rPr lang="tr-TR" i="1">
                            <a:latin typeface="Cambria Math"/>
                          </a:rPr>
                          <m:t>𝑖𝑡</m:t>
                        </m:r>
                      </m:sub>
                      <m:sup>
                        <m:r>
                          <a:rPr lang="tr-TR" i="1">
                            <a:latin typeface="Cambria Math"/>
                          </a:rPr>
                          <m:t>−1</m:t>
                        </m:r>
                      </m:sup>
                    </m:sSubSup>
                    <m:r>
                      <a:rPr lang="tr-TR" i="1">
                        <a:latin typeface="Cambria Math"/>
                      </a:rPr>
                      <m:t>+</m:t>
                    </m:r>
                    <m:sSubSup>
                      <m:sSubSupPr>
                        <m:ctrlPr>
                          <a:rPr lang="en-US" i="1">
                            <a:latin typeface="Cambria Math" panose="02040503050406030204" pitchFamily="18" charset="0"/>
                          </a:rPr>
                        </m:ctrlPr>
                      </m:sSubSupPr>
                      <m:e>
                        <m:r>
                          <a:rPr lang="tr-TR" i="1">
                            <a:latin typeface="Cambria Math"/>
                          </a:rPr>
                          <m:t>𝜀</m:t>
                        </m:r>
                      </m:e>
                      <m:sub>
                        <m:r>
                          <a:rPr lang="tr-TR" i="1">
                            <a:latin typeface="Cambria Math"/>
                          </a:rPr>
                          <m:t>𝑖𝑡</m:t>
                        </m:r>
                      </m:sub>
                      <m:sup>
                        <m:r>
                          <a:rPr lang="tr-TR" i="1">
                            <a:latin typeface="Cambria Math"/>
                          </a:rPr>
                          <m:t>′</m:t>
                        </m:r>
                      </m:sup>
                    </m:sSubSup>
                  </m:oMath>
                </a14:m>
                <a:endParaRPr lang="en-US" dirty="0"/>
              </a:p>
              <a:p>
                <a:r>
                  <a:rPr lang="tr-TR" dirty="0" smtClean="0"/>
                  <a:t>Türkiye’nin </a:t>
                </a:r>
                <a:r>
                  <a:rPr lang="tr-TR" dirty="0"/>
                  <a:t>ihracatı </a:t>
                </a:r>
                <a:r>
                  <a:rPr lang="tr-TR" dirty="0" smtClean="0"/>
                  <a:t>(ABD$)</a:t>
                </a:r>
                <a:endParaRPr lang="tr-TR" dirty="0"/>
              </a:p>
              <a:p>
                <a:pPr lvl="1"/>
                <a14:m>
                  <m:oMath xmlns:m="http://schemas.openxmlformats.org/officeDocument/2006/math">
                    <m:func>
                      <m:funcPr>
                        <m:ctrlPr>
                          <a:rPr lang="en-US" i="1">
                            <a:latin typeface="Cambria Math" panose="02040503050406030204" pitchFamily="18" charset="0"/>
                          </a:rPr>
                        </m:ctrlPr>
                      </m:funcPr>
                      <m:fName>
                        <m:r>
                          <m:rPr>
                            <m:sty m:val="p"/>
                          </m:rPr>
                          <a:rPr lang="tr-TR">
                            <a:latin typeface="Cambria Math"/>
                          </a:rPr>
                          <m:t>ln</m:t>
                        </m:r>
                      </m:fName>
                      <m:e>
                        <m:sSub>
                          <m:sSubPr>
                            <m:ctrlPr>
                              <a:rPr lang="en-US" i="1">
                                <a:latin typeface="Cambria Math" panose="02040503050406030204" pitchFamily="18" charset="0"/>
                              </a:rPr>
                            </m:ctrlPr>
                          </m:sSubPr>
                          <m:e>
                            <m:r>
                              <a:rPr lang="tr-TR" i="1">
                                <a:latin typeface="Cambria Math"/>
                              </a:rPr>
                              <m:t>𝐸𝐷</m:t>
                            </m:r>
                          </m:e>
                          <m:sub>
                            <m:r>
                              <a:rPr lang="tr-TR" i="1">
                                <a:latin typeface="Cambria Math"/>
                              </a:rPr>
                              <m:t>𝑖𝑡</m:t>
                            </m:r>
                          </m:sub>
                        </m:sSub>
                      </m:e>
                    </m:func>
                    <m:r>
                      <a:rPr lang="tr-TR" i="1">
                        <a:latin typeface="Cambria Math"/>
                      </a:rPr>
                      <m:t>=</m:t>
                    </m:r>
                    <m:sSub>
                      <m:sSubPr>
                        <m:ctrlPr>
                          <a:rPr lang="en-US" i="1">
                            <a:latin typeface="Cambria Math" panose="02040503050406030204" pitchFamily="18" charset="0"/>
                          </a:rPr>
                        </m:ctrlPr>
                      </m:sSubPr>
                      <m:e>
                        <m:r>
                          <a:rPr lang="tr-TR" i="1">
                            <a:latin typeface="Cambria Math"/>
                          </a:rPr>
                          <m:t>𝛽</m:t>
                        </m:r>
                      </m:e>
                      <m:sub>
                        <m:r>
                          <a:rPr lang="tr-TR" i="1">
                            <a:latin typeface="Cambria Math"/>
                          </a:rPr>
                          <m:t>𝑖</m:t>
                        </m:r>
                      </m:sub>
                    </m:sSub>
                    <m:r>
                      <a:rPr lang="tr-TR" i="1">
                        <a:latin typeface="Cambria Math"/>
                      </a:rPr>
                      <m:t>+</m:t>
                    </m:r>
                    <m:sSub>
                      <m:sSubPr>
                        <m:ctrlPr>
                          <a:rPr lang="en-US" i="1">
                            <a:latin typeface="Cambria Math" panose="02040503050406030204" pitchFamily="18" charset="0"/>
                          </a:rPr>
                        </m:ctrlPr>
                      </m:sSubPr>
                      <m:e>
                        <m:r>
                          <a:rPr lang="tr-TR" i="1">
                            <a:latin typeface="Cambria Math"/>
                          </a:rPr>
                          <m:t>𝛽</m:t>
                        </m:r>
                      </m:e>
                      <m:sub>
                        <m:r>
                          <a:rPr lang="tr-TR" i="1">
                            <a:latin typeface="Cambria Math"/>
                          </a:rPr>
                          <m:t>1</m:t>
                        </m:r>
                      </m:sub>
                    </m:sSub>
                    <m:sSub>
                      <m:sSubPr>
                        <m:ctrlPr>
                          <a:rPr lang="en-US" i="1">
                            <a:latin typeface="Cambria Math" panose="02040503050406030204" pitchFamily="18" charset="0"/>
                          </a:rPr>
                        </m:ctrlPr>
                      </m:sSubPr>
                      <m:e>
                        <m:r>
                          <a:rPr lang="tr-TR" i="1">
                            <a:latin typeface="Cambria Math"/>
                          </a:rPr>
                          <m:t>𝑆𝑈𝑀𝐺𝐷𝑃</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𝛽</m:t>
                        </m:r>
                      </m:e>
                      <m:sub>
                        <m:r>
                          <a:rPr lang="tr-TR" i="1">
                            <a:latin typeface="Cambria Math"/>
                          </a:rPr>
                          <m:t>2</m:t>
                        </m:r>
                      </m:sub>
                    </m:sSub>
                    <m:sSub>
                      <m:sSubPr>
                        <m:ctrlPr>
                          <a:rPr lang="en-US" i="1">
                            <a:latin typeface="Cambria Math" panose="02040503050406030204" pitchFamily="18" charset="0"/>
                          </a:rPr>
                        </m:ctrlPr>
                      </m:sSubPr>
                      <m:e>
                        <m:r>
                          <a:rPr lang="tr-TR" i="1">
                            <a:latin typeface="Cambria Math"/>
                          </a:rPr>
                          <m:t>𝑆𝐼𝑀𝑆𝐼𝑍𝐸</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𝛽</m:t>
                        </m:r>
                      </m:e>
                      <m:sub>
                        <m:r>
                          <a:rPr lang="tr-TR" i="1">
                            <a:latin typeface="Cambria Math"/>
                          </a:rPr>
                          <m:t>3</m:t>
                        </m:r>
                      </m:sub>
                    </m:sSub>
                    <m:sSub>
                      <m:sSubPr>
                        <m:ctrlPr>
                          <a:rPr lang="en-US" i="1">
                            <a:latin typeface="Cambria Math" panose="02040503050406030204" pitchFamily="18" charset="0"/>
                          </a:rPr>
                        </m:ctrlPr>
                      </m:sSubPr>
                      <m:e>
                        <m:r>
                          <a:rPr lang="tr-TR" i="1">
                            <a:latin typeface="Cambria Math"/>
                          </a:rPr>
                          <m:t>𝑅𝐸𝐿𝐸𝑁𝐷𝑂𝑊</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𝛽</m:t>
                        </m:r>
                      </m:e>
                      <m:sub>
                        <m:r>
                          <a:rPr lang="tr-TR" i="1">
                            <a:latin typeface="Cambria Math"/>
                          </a:rPr>
                          <m:t>4</m:t>
                        </m:r>
                      </m:sub>
                    </m:sSub>
                    <m:sSubSup>
                      <m:sSubSupPr>
                        <m:ctrlPr>
                          <a:rPr lang="en-US" i="1">
                            <a:latin typeface="Cambria Math" panose="02040503050406030204" pitchFamily="18" charset="0"/>
                          </a:rPr>
                        </m:ctrlPr>
                      </m:sSubSupPr>
                      <m:e>
                        <m:r>
                          <a:rPr lang="tr-TR" i="1">
                            <a:latin typeface="Cambria Math"/>
                          </a:rPr>
                          <m:t>𝑄𝑈𝑂𝑇𝐴</m:t>
                        </m:r>
                      </m:e>
                      <m:sub>
                        <m:r>
                          <a:rPr lang="tr-TR" i="1">
                            <a:latin typeface="Cambria Math"/>
                          </a:rPr>
                          <m:t>𝑖𝑡</m:t>
                        </m:r>
                      </m:sub>
                      <m:sup>
                        <m:r>
                          <a:rPr lang="tr-TR" i="1">
                            <a:latin typeface="Cambria Math"/>
                          </a:rPr>
                          <m:t>−1</m:t>
                        </m:r>
                      </m:sup>
                    </m:sSubSup>
                    <m:r>
                      <a:rPr lang="tr-TR" i="1">
                        <a:latin typeface="Cambria Math"/>
                      </a:rPr>
                      <m:t>+</m:t>
                    </m:r>
                    <m:sSubSup>
                      <m:sSubSupPr>
                        <m:ctrlPr>
                          <a:rPr lang="en-US" i="1">
                            <a:latin typeface="Cambria Math" panose="02040503050406030204" pitchFamily="18" charset="0"/>
                          </a:rPr>
                        </m:ctrlPr>
                      </m:sSubSupPr>
                      <m:e>
                        <m:r>
                          <a:rPr lang="tr-TR" i="1">
                            <a:latin typeface="Cambria Math"/>
                          </a:rPr>
                          <m:t>𝜀</m:t>
                        </m:r>
                      </m:e>
                      <m:sub>
                        <m:r>
                          <a:rPr lang="tr-TR" i="1">
                            <a:latin typeface="Cambria Math"/>
                          </a:rPr>
                          <m:t>𝑖𝑡</m:t>
                        </m:r>
                      </m:sub>
                      <m:sup>
                        <m:r>
                          <a:rPr lang="tr-TR" i="1">
                            <a:latin typeface="Cambria Math"/>
                          </a:rPr>
                          <m:t>′′</m:t>
                        </m:r>
                      </m:sup>
                    </m:sSubSup>
                  </m:oMath>
                </a14:m>
                <a:endParaRPr lang="en-US" dirty="0"/>
              </a:p>
              <a:p>
                <a:r>
                  <a:rPr lang="tr-TR" dirty="0" smtClean="0">
                    <a:cs typeface="Arial"/>
                  </a:rPr>
                  <a:t>Karayolu </a:t>
                </a:r>
                <a:r>
                  <a:rPr lang="tr-TR" dirty="0">
                    <a:cs typeface="Arial"/>
                  </a:rPr>
                  <a:t>ihracatı (KG)</a:t>
                </a:r>
                <a:endParaRPr lang="tr-TR" dirty="0">
                  <a:solidFill>
                    <a:srgbClr val="000000"/>
                  </a:solidFill>
                  <a:cs typeface="Arial"/>
                </a:endParaRPr>
              </a:p>
              <a:p>
                <a:pPr lvl="1"/>
                <a14:m>
                  <m:oMath xmlns:m="http://schemas.openxmlformats.org/officeDocument/2006/math">
                    <m:func>
                      <m:funcPr>
                        <m:ctrlPr>
                          <a:rPr lang="en-US" i="1">
                            <a:latin typeface="Cambria Math" panose="02040503050406030204" pitchFamily="18" charset="0"/>
                          </a:rPr>
                        </m:ctrlPr>
                      </m:funcPr>
                      <m:fName>
                        <m:r>
                          <m:rPr>
                            <m:sty m:val="p"/>
                          </m:rPr>
                          <a:rPr lang="tr-TR">
                            <a:latin typeface="Cambria Math"/>
                          </a:rPr>
                          <m:t>ln</m:t>
                        </m:r>
                      </m:fName>
                      <m:e>
                        <m:sSub>
                          <m:sSubPr>
                            <m:ctrlPr>
                              <a:rPr lang="en-US" i="1">
                                <a:latin typeface="Cambria Math" panose="02040503050406030204" pitchFamily="18" charset="0"/>
                              </a:rPr>
                            </m:ctrlPr>
                          </m:sSubPr>
                          <m:e>
                            <m:r>
                              <a:rPr lang="tr-TR" i="1">
                                <a:latin typeface="Cambria Math"/>
                              </a:rPr>
                              <m:t>𝐸𝑅𝐾</m:t>
                            </m:r>
                          </m:e>
                          <m:sub>
                            <m:r>
                              <a:rPr lang="tr-TR" i="1">
                                <a:latin typeface="Cambria Math"/>
                              </a:rPr>
                              <m:t>𝑖𝑡</m:t>
                            </m:r>
                          </m:sub>
                        </m:sSub>
                      </m:e>
                    </m:func>
                    <m:r>
                      <a:rPr lang="tr-TR" i="1">
                        <a:latin typeface="Cambria Math"/>
                      </a:rPr>
                      <m:t>=</m:t>
                    </m:r>
                    <m:sSub>
                      <m:sSubPr>
                        <m:ctrlPr>
                          <a:rPr lang="en-US" i="1">
                            <a:latin typeface="Cambria Math" panose="02040503050406030204" pitchFamily="18" charset="0"/>
                          </a:rPr>
                        </m:ctrlPr>
                      </m:sSubPr>
                      <m:e>
                        <m:r>
                          <a:rPr lang="tr-TR" i="1">
                            <a:latin typeface="Cambria Math"/>
                          </a:rPr>
                          <m:t>𝛾</m:t>
                        </m:r>
                      </m:e>
                      <m:sub>
                        <m:r>
                          <a:rPr lang="tr-TR" i="1">
                            <a:latin typeface="Cambria Math"/>
                          </a:rPr>
                          <m:t>𝑖</m:t>
                        </m:r>
                      </m:sub>
                    </m:sSub>
                    <m:r>
                      <a:rPr lang="tr-TR" i="1">
                        <a:latin typeface="Cambria Math"/>
                      </a:rPr>
                      <m:t>+</m:t>
                    </m:r>
                    <m:sSub>
                      <m:sSubPr>
                        <m:ctrlPr>
                          <a:rPr lang="en-US" i="1">
                            <a:latin typeface="Cambria Math" panose="02040503050406030204" pitchFamily="18" charset="0"/>
                          </a:rPr>
                        </m:ctrlPr>
                      </m:sSubPr>
                      <m:e>
                        <m:r>
                          <a:rPr lang="tr-TR" i="1">
                            <a:latin typeface="Cambria Math"/>
                          </a:rPr>
                          <m:t>𝛾</m:t>
                        </m:r>
                      </m:e>
                      <m:sub>
                        <m:r>
                          <a:rPr lang="tr-TR" i="1">
                            <a:latin typeface="Cambria Math"/>
                          </a:rPr>
                          <m:t>1</m:t>
                        </m:r>
                      </m:sub>
                    </m:sSub>
                    <m:sSub>
                      <m:sSubPr>
                        <m:ctrlPr>
                          <a:rPr lang="en-US" i="1">
                            <a:latin typeface="Cambria Math" panose="02040503050406030204" pitchFamily="18" charset="0"/>
                          </a:rPr>
                        </m:ctrlPr>
                      </m:sSubPr>
                      <m:e>
                        <m:r>
                          <a:rPr lang="tr-TR" i="1">
                            <a:latin typeface="Cambria Math"/>
                          </a:rPr>
                          <m:t>𝑆𝑈𝑀𝐺𝐷𝑃</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𝛾</m:t>
                        </m:r>
                      </m:e>
                      <m:sub>
                        <m:r>
                          <a:rPr lang="tr-TR" i="1">
                            <a:latin typeface="Cambria Math"/>
                          </a:rPr>
                          <m:t>2</m:t>
                        </m:r>
                      </m:sub>
                    </m:sSub>
                    <m:sSub>
                      <m:sSubPr>
                        <m:ctrlPr>
                          <a:rPr lang="en-US" i="1">
                            <a:latin typeface="Cambria Math" panose="02040503050406030204" pitchFamily="18" charset="0"/>
                          </a:rPr>
                        </m:ctrlPr>
                      </m:sSubPr>
                      <m:e>
                        <m:r>
                          <a:rPr lang="tr-TR" i="1">
                            <a:latin typeface="Cambria Math"/>
                          </a:rPr>
                          <m:t>𝑆𝐼𝑀𝑆𝐼𝑍𝐸</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𝛾</m:t>
                        </m:r>
                      </m:e>
                      <m:sub>
                        <m:r>
                          <a:rPr lang="tr-TR" i="1">
                            <a:latin typeface="Cambria Math"/>
                          </a:rPr>
                          <m:t>3</m:t>
                        </m:r>
                      </m:sub>
                    </m:sSub>
                    <m:sSub>
                      <m:sSubPr>
                        <m:ctrlPr>
                          <a:rPr lang="en-US" i="1">
                            <a:latin typeface="Cambria Math" panose="02040503050406030204" pitchFamily="18" charset="0"/>
                          </a:rPr>
                        </m:ctrlPr>
                      </m:sSubPr>
                      <m:e>
                        <m:r>
                          <a:rPr lang="tr-TR" i="1">
                            <a:latin typeface="Cambria Math"/>
                          </a:rPr>
                          <m:t>𝑅𝐸𝐿𝐸𝑁𝐷𝑂𝑊</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𝛾</m:t>
                        </m:r>
                      </m:e>
                      <m:sub>
                        <m:r>
                          <a:rPr lang="tr-TR" i="1">
                            <a:latin typeface="Cambria Math"/>
                          </a:rPr>
                          <m:t>4</m:t>
                        </m:r>
                      </m:sub>
                    </m:sSub>
                    <m:sSubSup>
                      <m:sSubSupPr>
                        <m:ctrlPr>
                          <a:rPr lang="en-US" i="1">
                            <a:latin typeface="Cambria Math" panose="02040503050406030204" pitchFamily="18" charset="0"/>
                          </a:rPr>
                        </m:ctrlPr>
                      </m:sSubSupPr>
                      <m:e>
                        <m:r>
                          <a:rPr lang="tr-TR" i="1">
                            <a:latin typeface="Cambria Math"/>
                          </a:rPr>
                          <m:t>𝑄𝑈𝑂𝑇𝐴</m:t>
                        </m:r>
                      </m:e>
                      <m:sub>
                        <m:r>
                          <a:rPr lang="tr-TR" i="1">
                            <a:latin typeface="Cambria Math"/>
                          </a:rPr>
                          <m:t>𝑖𝑡</m:t>
                        </m:r>
                      </m:sub>
                      <m:sup>
                        <m:r>
                          <a:rPr lang="tr-TR" i="1">
                            <a:latin typeface="Cambria Math"/>
                          </a:rPr>
                          <m:t>−1</m:t>
                        </m:r>
                      </m:sup>
                    </m:sSubSup>
                    <m:r>
                      <a:rPr lang="tr-TR" i="1">
                        <a:latin typeface="Cambria Math"/>
                      </a:rPr>
                      <m:t>+</m:t>
                    </m:r>
                    <m:sSubSup>
                      <m:sSubSupPr>
                        <m:ctrlPr>
                          <a:rPr lang="en-US" i="1">
                            <a:latin typeface="Cambria Math" panose="02040503050406030204" pitchFamily="18" charset="0"/>
                          </a:rPr>
                        </m:ctrlPr>
                      </m:sSubSupPr>
                      <m:e>
                        <m:r>
                          <a:rPr lang="tr-TR" i="1">
                            <a:latin typeface="Cambria Math"/>
                          </a:rPr>
                          <m:t>𝜀</m:t>
                        </m:r>
                      </m:e>
                      <m:sub>
                        <m:r>
                          <a:rPr lang="tr-TR" i="1">
                            <a:latin typeface="Cambria Math"/>
                          </a:rPr>
                          <m:t>𝑖𝑡</m:t>
                        </m:r>
                      </m:sub>
                      <m:sup>
                        <m:r>
                          <a:rPr lang="tr-TR" i="1">
                            <a:latin typeface="Cambria Math"/>
                          </a:rPr>
                          <m:t>′′′</m:t>
                        </m:r>
                      </m:sup>
                    </m:sSubSup>
                  </m:oMath>
                </a14:m>
                <a:endParaRPr lang="en-US" dirty="0"/>
              </a:p>
              <a:p>
                <a:r>
                  <a:rPr lang="tr-TR" dirty="0" smtClean="0">
                    <a:cs typeface="Arial"/>
                  </a:rPr>
                  <a:t>Karayolu </a:t>
                </a:r>
                <a:r>
                  <a:rPr lang="tr-TR" dirty="0">
                    <a:cs typeface="Arial"/>
                  </a:rPr>
                  <a:t>ihracatı </a:t>
                </a:r>
                <a:r>
                  <a:rPr lang="tr-TR" dirty="0" smtClean="0">
                    <a:cs typeface="Arial"/>
                  </a:rPr>
                  <a:t>(ABD$)</a:t>
                </a:r>
                <a:endParaRPr lang="tr-TR" dirty="0">
                  <a:solidFill>
                    <a:srgbClr val="000000"/>
                  </a:solidFill>
                  <a:cs typeface="Arial"/>
                </a:endParaRPr>
              </a:p>
              <a:p>
                <a:pPr lvl="1"/>
                <a14:m>
                  <m:oMath xmlns:m="http://schemas.openxmlformats.org/officeDocument/2006/math">
                    <m:func>
                      <m:funcPr>
                        <m:ctrlPr>
                          <a:rPr lang="en-US" i="1">
                            <a:latin typeface="Cambria Math" panose="02040503050406030204" pitchFamily="18" charset="0"/>
                          </a:rPr>
                        </m:ctrlPr>
                      </m:funcPr>
                      <m:fName>
                        <m:r>
                          <m:rPr>
                            <m:sty m:val="p"/>
                          </m:rPr>
                          <a:rPr lang="tr-TR">
                            <a:latin typeface="Cambria Math"/>
                          </a:rPr>
                          <m:t>ln</m:t>
                        </m:r>
                      </m:fName>
                      <m:e>
                        <m:sSub>
                          <m:sSubPr>
                            <m:ctrlPr>
                              <a:rPr lang="en-US" i="1">
                                <a:latin typeface="Cambria Math" panose="02040503050406030204" pitchFamily="18" charset="0"/>
                              </a:rPr>
                            </m:ctrlPr>
                          </m:sSubPr>
                          <m:e>
                            <m:r>
                              <a:rPr lang="tr-TR" i="1">
                                <a:latin typeface="Cambria Math"/>
                              </a:rPr>
                              <m:t>𝐸𝑅𝐷</m:t>
                            </m:r>
                          </m:e>
                          <m:sub>
                            <m:r>
                              <a:rPr lang="tr-TR" i="1">
                                <a:latin typeface="Cambria Math"/>
                              </a:rPr>
                              <m:t>𝑖𝑡</m:t>
                            </m:r>
                          </m:sub>
                        </m:sSub>
                      </m:e>
                    </m:func>
                    <m:r>
                      <a:rPr lang="tr-TR" i="1">
                        <a:latin typeface="Cambria Math"/>
                      </a:rPr>
                      <m:t>=</m:t>
                    </m:r>
                    <m:sSub>
                      <m:sSubPr>
                        <m:ctrlPr>
                          <a:rPr lang="en-US" i="1">
                            <a:latin typeface="Cambria Math" panose="02040503050406030204" pitchFamily="18" charset="0"/>
                          </a:rPr>
                        </m:ctrlPr>
                      </m:sSubPr>
                      <m:e>
                        <m:r>
                          <a:rPr lang="tr-TR" i="1">
                            <a:latin typeface="Cambria Math"/>
                          </a:rPr>
                          <m:t>𝛿</m:t>
                        </m:r>
                      </m:e>
                      <m:sub>
                        <m:r>
                          <a:rPr lang="tr-TR" i="1">
                            <a:latin typeface="Cambria Math"/>
                          </a:rPr>
                          <m:t>𝑖</m:t>
                        </m:r>
                      </m:sub>
                    </m:sSub>
                    <m:r>
                      <a:rPr lang="tr-TR" i="1">
                        <a:latin typeface="Cambria Math"/>
                      </a:rPr>
                      <m:t>+</m:t>
                    </m:r>
                    <m:sSub>
                      <m:sSubPr>
                        <m:ctrlPr>
                          <a:rPr lang="en-US" i="1">
                            <a:latin typeface="Cambria Math" panose="02040503050406030204" pitchFamily="18" charset="0"/>
                          </a:rPr>
                        </m:ctrlPr>
                      </m:sSubPr>
                      <m:e>
                        <m:r>
                          <a:rPr lang="tr-TR" i="1">
                            <a:latin typeface="Cambria Math"/>
                          </a:rPr>
                          <m:t>𝛿</m:t>
                        </m:r>
                      </m:e>
                      <m:sub>
                        <m:r>
                          <a:rPr lang="tr-TR" i="1">
                            <a:latin typeface="Cambria Math"/>
                          </a:rPr>
                          <m:t>1</m:t>
                        </m:r>
                      </m:sub>
                    </m:sSub>
                    <m:sSub>
                      <m:sSubPr>
                        <m:ctrlPr>
                          <a:rPr lang="en-US" i="1">
                            <a:latin typeface="Cambria Math" panose="02040503050406030204" pitchFamily="18" charset="0"/>
                          </a:rPr>
                        </m:ctrlPr>
                      </m:sSubPr>
                      <m:e>
                        <m:r>
                          <a:rPr lang="tr-TR" i="1">
                            <a:latin typeface="Cambria Math"/>
                          </a:rPr>
                          <m:t>𝑆𝑈𝑀𝐺𝐷𝑃</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𝛿</m:t>
                        </m:r>
                      </m:e>
                      <m:sub>
                        <m:r>
                          <a:rPr lang="tr-TR" i="1">
                            <a:latin typeface="Cambria Math"/>
                          </a:rPr>
                          <m:t>2</m:t>
                        </m:r>
                      </m:sub>
                    </m:sSub>
                    <m:sSub>
                      <m:sSubPr>
                        <m:ctrlPr>
                          <a:rPr lang="en-US" i="1">
                            <a:latin typeface="Cambria Math" panose="02040503050406030204" pitchFamily="18" charset="0"/>
                          </a:rPr>
                        </m:ctrlPr>
                      </m:sSubPr>
                      <m:e>
                        <m:r>
                          <a:rPr lang="tr-TR" i="1">
                            <a:latin typeface="Cambria Math"/>
                          </a:rPr>
                          <m:t>𝑆𝐼𝑀𝑆𝐼𝑍𝐸</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𝛿</m:t>
                        </m:r>
                      </m:e>
                      <m:sub>
                        <m:r>
                          <a:rPr lang="tr-TR" i="1">
                            <a:latin typeface="Cambria Math"/>
                          </a:rPr>
                          <m:t>3</m:t>
                        </m:r>
                      </m:sub>
                    </m:sSub>
                    <m:sSub>
                      <m:sSubPr>
                        <m:ctrlPr>
                          <a:rPr lang="en-US" i="1">
                            <a:latin typeface="Cambria Math" panose="02040503050406030204" pitchFamily="18" charset="0"/>
                          </a:rPr>
                        </m:ctrlPr>
                      </m:sSubPr>
                      <m:e>
                        <m:r>
                          <a:rPr lang="tr-TR" i="1">
                            <a:latin typeface="Cambria Math"/>
                          </a:rPr>
                          <m:t>𝑅𝐸𝐿𝐸𝑁𝐷𝑂𝑊</m:t>
                        </m:r>
                      </m:e>
                      <m:sub>
                        <m:r>
                          <a:rPr lang="tr-TR" i="1">
                            <a:latin typeface="Cambria Math"/>
                          </a:rPr>
                          <m:t>𝑖𝑡</m:t>
                        </m:r>
                      </m:sub>
                    </m:sSub>
                    <m:r>
                      <a:rPr lang="tr-TR" i="1">
                        <a:latin typeface="Cambria Math"/>
                      </a:rPr>
                      <m:t>+</m:t>
                    </m:r>
                    <m:sSub>
                      <m:sSubPr>
                        <m:ctrlPr>
                          <a:rPr lang="en-US" i="1">
                            <a:latin typeface="Cambria Math" panose="02040503050406030204" pitchFamily="18" charset="0"/>
                          </a:rPr>
                        </m:ctrlPr>
                      </m:sSubPr>
                      <m:e>
                        <m:r>
                          <a:rPr lang="tr-TR" i="1">
                            <a:latin typeface="Cambria Math"/>
                          </a:rPr>
                          <m:t>𝛿</m:t>
                        </m:r>
                      </m:e>
                      <m:sub>
                        <m:r>
                          <a:rPr lang="tr-TR" i="1">
                            <a:latin typeface="Cambria Math"/>
                          </a:rPr>
                          <m:t>4</m:t>
                        </m:r>
                      </m:sub>
                    </m:sSub>
                    <m:sSubSup>
                      <m:sSubSupPr>
                        <m:ctrlPr>
                          <a:rPr lang="en-US" i="1">
                            <a:latin typeface="Cambria Math" panose="02040503050406030204" pitchFamily="18" charset="0"/>
                          </a:rPr>
                        </m:ctrlPr>
                      </m:sSubSupPr>
                      <m:e>
                        <m:r>
                          <a:rPr lang="tr-TR" i="1">
                            <a:latin typeface="Cambria Math"/>
                          </a:rPr>
                          <m:t>𝑄𝑈𝑂𝑇𝐴</m:t>
                        </m:r>
                      </m:e>
                      <m:sub>
                        <m:r>
                          <a:rPr lang="tr-TR" i="1">
                            <a:latin typeface="Cambria Math"/>
                          </a:rPr>
                          <m:t>𝑖𝑡</m:t>
                        </m:r>
                      </m:sub>
                      <m:sup>
                        <m:r>
                          <a:rPr lang="tr-TR" i="1">
                            <a:latin typeface="Cambria Math"/>
                          </a:rPr>
                          <m:t>−1</m:t>
                        </m:r>
                      </m:sup>
                    </m:sSubSup>
                    <m:r>
                      <a:rPr lang="tr-TR" i="1">
                        <a:latin typeface="Cambria Math"/>
                      </a:rPr>
                      <m:t>+</m:t>
                    </m:r>
                    <m:sSubSup>
                      <m:sSubSupPr>
                        <m:ctrlPr>
                          <a:rPr lang="en-US" i="1">
                            <a:latin typeface="Cambria Math" panose="02040503050406030204" pitchFamily="18" charset="0"/>
                          </a:rPr>
                        </m:ctrlPr>
                      </m:sSubSupPr>
                      <m:e>
                        <m:r>
                          <a:rPr lang="tr-TR" i="1">
                            <a:latin typeface="Cambria Math"/>
                          </a:rPr>
                          <m:t>𝜀</m:t>
                        </m:r>
                      </m:e>
                      <m:sub>
                        <m:r>
                          <a:rPr lang="tr-TR" i="1">
                            <a:latin typeface="Cambria Math"/>
                          </a:rPr>
                          <m:t>𝑖𝑡</m:t>
                        </m:r>
                      </m:sub>
                      <m:sup>
                        <m:r>
                          <a:rPr lang="tr-TR" i="1">
                            <a:latin typeface="Cambria Math"/>
                          </a:rPr>
                          <m:t>′′′′</m:t>
                        </m:r>
                      </m:sup>
                    </m:sSub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684" y="1309255"/>
                <a:ext cx="8810420" cy="5715000"/>
              </a:xfrm>
              <a:blipFill rotWithShape="0">
                <a:blip r:embed="rId3" cstate="print"/>
                <a:stretch>
                  <a:fillRect l="-1383" t="-2241"/>
                </a:stretch>
              </a:blipFill>
            </p:spPr>
            <p:txBody>
              <a:bodyPr/>
              <a:lstStyle/>
              <a:p>
                <a:r>
                  <a:rPr lang="en-US">
                    <a:noFill/>
                  </a:rPr>
                  <a:t> </a:t>
                </a:r>
              </a:p>
            </p:txBody>
          </p:sp>
        </mc:Fallback>
      </mc:AlternateContent>
    </p:spTree>
    <p:extLst>
      <p:ext uri="{BB962C8B-B14F-4D97-AF65-F5344CB8AC3E}">
        <p14:creationId xmlns:p14="http://schemas.microsoft.com/office/powerpoint/2010/main" val="2456930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Makro düzeyde analiz </a:t>
            </a:r>
            <a:endParaRPr lang="tr-TR" dirty="0"/>
          </a:p>
        </p:txBody>
      </p:sp>
      <p:sp>
        <p:nvSpPr>
          <p:cNvPr id="3" name="Content Placeholder 2"/>
          <p:cNvSpPr>
            <a:spLocks noGrp="1"/>
          </p:cNvSpPr>
          <p:nvPr>
            <p:ph idx="1"/>
          </p:nvPr>
        </p:nvSpPr>
        <p:spPr/>
        <p:txBody>
          <a:bodyPr/>
          <a:lstStyle/>
          <a:p>
            <a:pPr marL="0" indent="0">
              <a:buNone/>
            </a:pPr>
            <a:r>
              <a:rPr lang="tr-TR" dirty="0" smtClean="0"/>
              <a:t>Analizlerde 12 Avrupa ülkesinin 2005-2011 veri kullanılmıştır.</a:t>
            </a:r>
          </a:p>
          <a:p>
            <a:pPr lvl="1"/>
            <a:r>
              <a:rPr lang="tr-TR" dirty="0"/>
              <a:t>Avusturya, Bulgaristan, Hırvatistan, Fransa, Almanya, Yunanistan, Macaristan, İtalya, Sırbistan, Slovakya, İspanya, Ukrayna</a:t>
            </a:r>
          </a:p>
        </p:txBody>
      </p:sp>
      <p:pic>
        <p:nvPicPr>
          <p:cNvPr id="4" name="Picture 3" descr="Screen Shot 2013-11-28 at 21.00.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7319"/>
            <a:ext cx="9144000" cy="5690681"/>
          </a:xfrm>
          <a:prstGeom prst="rect">
            <a:avLst/>
          </a:prstGeom>
        </p:spPr>
      </p:pic>
      <p:sp>
        <p:nvSpPr>
          <p:cNvPr id="5" name="Rectangle 4"/>
          <p:cNvSpPr/>
          <p:nvPr/>
        </p:nvSpPr>
        <p:spPr>
          <a:xfrm>
            <a:off x="113599" y="1286709"/>
            <a:ext cx="2248299" cy="5355313"/>
          </a:xfrm>
          <a:prstGeom prst="rect">
            <a:avLst/>
          </a:prstGeom>
          <a:solidFill>
            <a:schemeClr val="bg1"/>
          </a:solidFill>
        </p:spPr>
        <p:txBody>
          <a:bodyPr wrap="square">
            <a:spAutoFit/>
          </a:bodyPr>
          <a:lstStyle/>
          <a:p>
            <a:r>
              <a:rPr lang="tr-TR" dirty="0" smtClean="0"/>
              <a:t>Analizlerde,</a:t>
            </a:r>
          </a:p>
          <a:p>
            <a:r>
              <a:rPr lang="tr-TR" dirty="0" smtClean="0"/>
              <a:t>12 </a:t>
            </a:r>
            <a:r>
              <a:rPr lang="tr-TR" dirty="0"/>
              <a:t>Avrupa </a:t>
            </a:r>
            <a:r>
              <a:rPr lang="tr-TR" dirty="0" smtClean="0"/>
              <a:t>ülkesinin:</a:t>
            </a:r>
          </a:p>
          <a:p>
            <a:endParaRPr lang="tr-TR" dirty="0" smtClean="0"/>
          </a:p>
          <a:p>
            <a:r>
              <a:rPr lang="tr-TR" dirty="0" smtClean="0"/>
              <a:t>Avusturya</a:t>
            </a:r>
          </a:p>
          <a:p>
            <a:r>
              <a:rPr lang="tr-TR" dirty="0" smtClean="0"/>
              <a:t>Bulgaristan</a:t>
            </a:r>
          </a:p>
          <a:p>
            <a:r>
              <a:rPr lang="tr-TR" dirty="0" smtClean="0"/>
              <a:t>Hırvatistan</a:t>
            </a:r>
          </a:p>
          <a:p>
            <a:r>
              <a:rPr lang="tr-TR" dirty="0" smtClean="0"/>
              <a:t>Fransa</a:t>
            </a:r>
          </a:p>
          <a:p>
            <a:r>
              <a:rPr lang="tr-TR" dirty="0" smtClean="0"/>
              <a:t>Almanya</a:t>
            </a:r>
          </a:p>
          <a:p>
            <a:r>
              <a:rPr lang="tr-TR" dirty="0" smtClean="0"/>
              <a:t>Yunanistan</a:t>
            </a:r>
          </a:p>
          <a:p>
            <a:r>
              <a:rPr lang="tr-TR" dirty="0" smtClean="0"/>
              <a:t>Macaristan</a:t>
            </a:r>
          </a:p>
          <a:p>
            <a:r>
              <a:rPr lang="tr-TR" dirty="0" smtClean="0"/>
              <a:t>İtalya</a:t>
            </a:r>
          </a:p>
          <a:p>
            <a:r>
              <a:rPr lang="tr-TR" dirty="0" smtClean="0"/>
              <a:t>Sırbistan</a:t>
            </a:r>
          </a:p>
          <a:p>
            <a:r>
              <a:rPr lang="tr-TR" dirty="0" smtClean="0"/>
              <a:t>Slovakya</a:t>
            </a:r>
          </a:p>
          <a:p>
            <a:r>
              <a:rPr lang="tr-TR" dirty="0" smtClean="0"/>
              <a:t>İspanya</a:t>
            </a:r>
          </a:p>
          <a:p>
            <a:r>
              <a:rPr lang="tr-TR" dirty="0" smtClean="0"/>
              <a:t>Ukrayna</a:t>
            </a:r>
          </a:p>
          <a:p>
            <a:endParaRPr lang="tr-TR" dirty="0"/>
          </a:p>
          <a:p>
            <a:r>
              <a:rPr lang="tr-TR" dirty="0" smtClean="0"/>
              <a:t>2005</a:t>
            </a:r>
            <a:r>
              <a:rPr lang="tr-TR" dirty="0"/>
              <a:t>-</a:t>
            </a:r>
            <a:r>
              <a:rPr lang="tr-TR" dirty="0" smtClean="0"/>
              <a:t>2011</a:t>
            </a:r>
          </a:p>
          <a:p>
            <a:r>
              <a:rPr lang="tr-TR" dirty="0" smtClean="0"/>
              <a:t>verileri</a:t>
            </a:r>
          </a:p>
          <a:p>
            <a:r>
              <a:rPr lang="tr-TR" dirty="0" smtClean="0"/>
              <a:t>kullanılmıştır</a:t>
            </a:r>
            <a:r>
              <a:rPr lang="tr-TR" dirty="0"/>
              <a:t>. </a:t>
            </a:r>
          </a:p>
        </p:txBody>
      </p:sp>
    </p:spTree>
    <p:extLst>
      <p:ext uri="{BB962C8B-B14F-4D97-AF65-F5344CB8AC3E}">
        <p14:creationId xmlns:p14="http://schemas.microsoft.com/office/powerpoint/2010/main" val="3549728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Makro düzeyde analiz </a:t>
            </a:r>
            <a:endParaRPr lang="en-US" dirty="0"/>
          </a:p>
        </p:txBody>
      </p:sp>
      <p:sp>
        <p:nvSpPr>
          <p:cNvPr id="3" name="Content Placeholder 2"/>
          <p:cNvSpPr>
            <a:spLocks noGrp="1"/>
          </p:cNvSpPr>
          <p:nvPr>
            <p:ph idx="1"/>
          </p:nvPr>
        </p:nvSpPr>
        <p:spPr/>
        <p:txBody>
          <a:bodyPr/>
          <a:lstStyle/>
          <a:p>
            <a:pPr marL="0" indent="0">
              <a:buNone/>
            </a:pPr>
            <a:r>
              <a:rPr lang="en-US" dirty="0" err="1" smtClean="0"/>
              <a:t>Karayolu</a:t>
            </a:r>
            <a:r>
              <a:rPr lang="en-US" dirty="0" smtClean="0"/>
              <a:t> </a:t>
            </a:r>
            <a:r>
              <a:rPr lang="en-US" dirty="0" err="1" smtClean="0"/>
              <a:t>üzerinden</a:t>
            </a:r>
            <a:r>
              <a:rPr lang="en-US" dirty="0" smtClean="0"/>
              <a:t> </a:t>
            </a:r>
            <a:r>
              <a:rPr lang="en-US" dirty="0" err="1" smtClean="0"/>
              <a:t>yapılan</a:t>
            </a:r>
            <a:r>
              <a:rPr lang="en-US" dirty="0" smtClean="0"/>
              <a:t> </a:t>
            </a:r>
            <a:r>
              <a:rPr lang="en-US" dirty="0" err="1"/>
              <a:t>T</a:t>
            </a:r>
            <a:r>
              <a:rPr lang="en-US" dirty="0" err="1" smtClean="0"/>
              <a:t>ürk</a:t>
            </a:r>
            <a:r>
              <a:rPr lang="en-US" dirty="0" smtClean="0"/>
              <a:t> </a:t>
            </a:r>
            <a:r>
              <a:rPr lang="en-US" dirty="0" err="1" smtClean="0"/>
              <a:t>ihracatı</a:t>
            </a:r>
            <a:r>
              <a:rPr lang="en-US" dirty="0"/>
              <a:t> </a:t>
            </a:r>
            <a:r>
              <a:rPr lang="en-US" dirty="0" err="1" smtClean="0"/>
              <a:t>için</a:t>
            </a:r>
            <a:r>
              <a:rPr lang="en-US" dirty="0" smtClean="0"/>
              <a:t> </a:t>
            </a:r>
            <a:r>
              <a:rPr lang="en-US" dirty="0" err="1" smtClean="0"/>
              <a:t>geliştirilen</a:t>
            </a:r>
            <a:r>
              <a:rPr lang="en-US" dirty="0" smtClean="0"/>
              <a:t> panel data </a:t>
            </a:r>
            <a:r>
              <a:rPr lang="en-US" dirty="0" err="1" smtClean="0"/>
              <a:t>regresyon</a:t>
            </a:r>
            <a:r>
              <a:rPr lang="en-US" dirty="0" smtClean="0"/>
              <a:t> model</a:t>
            </a:r>
            <a:r>
              <a:rPr lang="tr-TR" dirty="0" err="1" smtClean="0"/>
              <a:t>lerine</a:t>
            </a:r>
            <a:r>
              <a:rPr lang="tr-TR" dirty="0" smtClean="0"/>
              <a:t> göre;</a:t>
            </a:r>
          </a:p>
          <a:p>
            <a:pPr marL="0" indent="0">
              <a:buNone/>
            </a:pPr>
            <a:endParaRPr lang="tr-TR" dirty="0">
              <a:solidFill>
                <a:srgbClr val="FF0000"/>
              </a:solidFill>
            </a:endParaRPr>
          </a:p>
          <a:p>
            <a:pPr marL="0" indent="0">
              <a:buNone/>
            </a:pPr>
            <a:r>
              <a:rPr lang="tr-TR" sz="3600" b="1" dirty="0" smtClean="0">
                <a:solidFill>
                  <a:srgbClr val="FF0000"/>
                </a:solidFill>
              </a:rPr>
              <a:t>Karayolu ile yapılan T</a:t>
            </a:r>
            <a:r>
              <a:rPr lang="en-US" sz="3600" b="1" dirty="0" err="1" smtClean="0">
                <a:solidFill>
                  <a:srgbClr val="FF0000"/>
                </a:solidFill>
              </a:rPr>
              <a:t>ürk</a:t>
            </a:r>
            <a:r>
              <a:rPr lang="en-US" sz="3600" b="1" dirty="0" smtClean="0">
                <a:solidFill>
                  <a:srgbClr val="FF0000"/>
                </a:solidFill>
              </a:rPr>
              <a:t> </a:t>
            </a:r>
            <a:r>
              <a:rPr lang="en-US" sz="3600" b="1" dirty="0" err="1" smtClean="0">
                <a:solidFill>
                  <a:srgbClr val="FF0000"/>
                </a:solidFill>
              </a:rPr>
              <a:t>ihracatı</a:t>
            </a:r>
            <a:r>
              <a:rPr lang="en-US" sz="3600" b="1" dirty="0" smtClean="0">
                <a:solidFill>
                  <a:srgbClr val="FF0000"/>
                </a:solidFill>
              </a:rPr>
              <a:t> </a:t>
            </a:r>
            <a:r>
              <a:rPr lang="en-US" sz="3600" b="1" dirty="0" err="1" smtClean="0">
                <a:solidFill>
                  <a:srgbClr val="FF0000"/>
                </a:solidFill>
              </a:rPr>
              <a:t>uygulanan</a:t>
            </a:r>
            <a:r>
              <a:rPr lang="en-US" sz="3600" b="1" dirty="0" smtClean="0">
                <a:solidFill>
                  <a:srgbClr val="FF0000"/>
                </a:solidFill>
              </a:rPr>
              <a:t> </a:t>
            </a:r>
            <a:r>
              <a:rPr lang="en-US" sz="3600" b="1" dirty="0" err="1" smtClean="0">
                <a:solidFill>
                  <a:srgbClr val="FF0000"/>
                </a:solidFill>
              </a:rPr>
              <a:t>kotalardan</a:t>
            </a:r>
            <a:r>
              <a:rPr lang="en-US" sz="3600" b="1" dirty="0" smtClean="0">
                <a:solidFill>
                  <a:srgbClr val="FF0000"/>
                </a:solidFill>
              </a:rPr>
              <a:t> </a:t>
            </a:r>
            <a:r>
              <a:rPr lang="en-US" sz="3600" b="1" dirty="0" err="1" smtClean="0">
                <a:solidFill>
                  <a:srgbClr val="FF0000"/>
                </a:solidFill>
              </a:rPr>
              <a:t>önemli</a:t>
            </a:r>
            <a:r>
              <a:rPr lang="en-US" sz="3600" b="1" dirty="0" smtClean="0">
                <a:solidFill>
                  <a:srgbClr val="FF0000"/>
                </a:solidFill>
              </a:rPr>
              <a:t> </a:t>
            </a:r>
            <a:r>
              <a:rPr lang="en-US" sz="3600" b="1" dirty="0" err="1" smtClean="0">
                <a:solidFill>
                  <a:srgbClr val="FF0000"/>
                </a:solidFill>
              </a:rPr>
              <a:t>derecede</a:t>
            </a:r>
            <a:r>
              <a:rPr lang="en-US" sz="3600" b="1" dirty="0" smtClean="0">
                <a:solidFill>
                  <a:srgbClr val="FF0000"/>
                </a:solidFill>
              </a:rPr>
              <a:t> </a:t>
            </a:r>
            <a:r>
              <a:rPr lang="en-US" sz="3600" b="1" dirty="0" err="1" smtClean="0">
                <a:solidFill>
                  <a:srgbClr val="FF0000"/>
                </a:solidFill>
              </a:rPr>
              <a:t>etkilenmektedirler</a:t>
            </a:r>
            <a:r>
              <a:rPr lang="en-US" sz="3600" b="1" dirty="0" smtClean="0"/>
              <a:t>.</a:t>
            </a:r>
            <a:endParaRPr lang="tr-TR" sz="3600" b="1" dirty="0" smtClean="0"/>
          </a:p>
          <a:p>
            <a:pPr marL="0" indent="0">
              <a:buNone/>
            </a:pPr>
            <a:endParaRPr lang="en-US" dirty="0" smtClean="0"/>
          </a:p>
        </p:txBody>
      </p:sp>
    </p:spTree>
    <p:extLst>
      <p:ext uri="{BB962C8B-B14F-4D97-AF65-F5344CB8AC3E}">
        <p14:creationId xmlns:p14="http://schemas.microsoft.com/office/powerpoint/2010/main" val="466402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689849258"/>
              </p:ext>
            </p:extLst>
          </p:nvPr>
        </p:nvGraphicFramePr>
        <p:xfrm>
          <a:off x="209550" y="1827277"/>
          <a:ext cx="5778500" cy="4483100"/>
        </p:xfrm>
        <a:graphic>
          <a:graphicData uri="http://schemas.openxmlformats.org/presentationml/2006/ole">
            <mc:AlternateContent xmlns:mc="http://schemas.openxmlformats.org/markup-compatibility/2006">
              <mc:Choice xmlns:v="urn:schemas-microsoft-com:vml" Requires="v">
                <p:oleObj spid="_x0000_s2128" name="Document" r:id="rId3" imgW="5778287" imgH="4482935" progId="Word.Document.12">
                  <p:embed/>
                </p:oleObj>
              </mc:Choice>
              <mc:Fallback>
                <p:oleObj name="Document" r:id="rId3" imgW="5778287" imgH="4482935" progId="Word.Document.12">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827277"/>
                        <a:ext cx="57785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nvPr>
        </p:nvSpPr>
        <p:spPr/>
        <p:txBody>
          <a:bodyPr>
            <a:normAutofit/>
          </a:bodyPr>
          <a:lstStyle/>
          <a:p>
            <a:r>
              <a:rPr lang="en-US" dirty="0" smtClean="0"/>
              <a:t>ERK</a:t>
            </a:r>
            <a:r>
              <a:rPr lang="tr-TR" dirty="0" smtClean="0"/>
              <a:t> - </a:t>
            </a:r>
            <a:r>
              <a:rPr lang="tr-TR" dirty="0"/>
              <a:t>Karayolu ihracatı (KG</a:t>
            </a:r>
            <a:r>
              <a:rPr lang="tr-TR" dirty="0" smtClean="0"/>
              <a:t>)</a:t>
            </a:r>
            <a:endParaRPr lang="en-US" dirty="0"/>
          </a:p>
        </p:txBody>
      </p:sp>
      <p:sp>
        <p:nvSpPr>
          <p:cNvPr id="5" name="Rectangle 4"/>
          <p:cNvSpPr/>
          <p:nvPr/>
        </p:nvSpPr>
        <p:spPr>
          <a:xfrm>
            <a:off x="4904508" y="1827277"/>
            <a:ext cx="4099791" cy="3108543"/>
          </a:xfrm>
          <a:prstGeom prst="rect">
            <a:avLst/>
          </a:prstGeom>
        </p:spPr>
        <p:txBody>
          <a:bodyPr wrap="square">
            <a:spAutoFit/>
          </a:bodyPr>
          <a:lstStyle/>
          <a:p>
            <a:r>
              <a:rPr lang="tr-TR" sz="2800" dirty="0" smtClean="0"/>
              <a:t>Panel data regresyon modellerine göre </a:t>
            </a:r>
          </a:p>
          <a:p>
            <a:r>
              <a:rPr lang="tr-TR" sz="2800" dirty="0" smtClean="0"/>
              <a:t>Kotaların karayolu ile taşınan ihracatına (olumsuz) etkisi anlamlı düzeydedir. </a:t>
            </a:r>
          </a:p>
          <a:p>
            <a:endParaRPr lang="tr-TR" sz="2800" dirty="0" smtClean="0"/>
          </a:p>
        </p:txBody>
      </p:sp>
      <p:sp>
        <p:nvSpPr>
          <p:cNvPr id="2" name="Rounded Rectangular Callout 1"/>
          <p:cNvSpPr/>
          <p:nvPr/>
        </p:nvSpPr>
        <p:spPr>
          <a:xfrm>
            <a:off x="4904508" y="1793097"/>
            <a:ext cx="3200400" cy="1525524"/>
          </a:xfrm>
          <a:prstGeom prst="wedgeRoundRectCallout">
            <a:avLst>
              <a:gd name="adj1" fmla="val -70153"/>
              <a:gd name="adj2" fmla="val 7846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SUMGDP, RELENDOW ve KOTA değişkenleri kg cinsinden karayolu taşımacılığını anlamlı derecede etkilemektedir.</a:t>
            </a:r>
            <a:endParaRPr lang="en-US" dirty="0"/>
          </a:p>
        </p:txBody>
      </p:sp>
      <p:sp>
        <p:nvSpPr>
          <p:cNvPr id="3" name="Rounded Rectangular Callout 2"/>
          <p:cNvSpPr/>
          <p:nvPr/>
        </p:nvSpPr>
        <p:spPr>
          <a:xfrm>
            <a:off x="5136488" y="3537857"/>
            <a:ext cx="3635829" cy="2273010"/>
          </a:xfrm>
          <a:prstGeom prst="wedgeRoundRectCallout">
            <a:avLst>
              <a:gd name="adj1" fmla="val -74127"/>
              <a:gd name="adj2" fmla="val -337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Türkiye büyük ekonomilerle daha fazla ticaret yapma eğilimindedir ve bu ticaret (kg cinsinden) daha ziyade sektörler arasıdır. Bu özelliğe sahip ürünler arasında kimyasal hammaddeler, meyve, sebze ve hububat yer alır.   </a:t>
            </a:r>
            <a:endParaRPr lang="en-US" dirty="0"/>
          </a:p>
        </p:txBody>
      </p:sp>
    </p:spTree>
    <p:extLst>
      <p:ext uri="{BB962C8B-B14F-4D97-AF65-F5344CB8AC3E}">
        <p14:creationId xmlns:p14="http://schemas.microsoft.com/office/powerpoint/2010/main" val="32806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422898002"/>
              </p:ext>
            </p:extLst>
          </p:nvPr>
        </p:nvGraphicFramePr>
        <p:xfrm>
          <a:off x="269874" y="1897440"/>
          <a:ext cx="6001591" cy="4656179"/>
        </p:xfrm>
        <a:graphic>
          <a:graphicData uri="http://schemas.openxmlformats.org/presentationml/2006/ole">
            <mc:AlternateContent xmlns:mc="http://schemas.openxmlformats.org/markup-compatibility/2006">
              <mc:Choice xmlns:v="urn:schemas-microsoft-com:vml" Requires="v">
                <p:oleObj spid="_x0000_s1103" name="Document" r:id="rId3" imgW="5778287" imgH="4482935" progId="Word.Document.12">
                  <p:embed/>
                </p:oleObj>
              </mc:Choice>
              <mc:Fallback>
                <p:oleObj name="Document" r:id="rId3" imgW="5778287" imgH="4482935" progId="Word.Document.12">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4" y="1897440"/>
                        <a:ext cx="6001591" cy="4656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5092700" y="1897440"/>
            <a:ext cx="3810000" cy="2677656"/>
          </a:xfrm>
          <a:prstGeom prst="rect">
            <a:avLst/>
          </a:prstGeom>
        </p:spPr>
        <p:txBody>
          <a:bodyPr wrap="square">
            <a:spAutoFit/>
          </a:bodyPr>
          <a:lstStyle/>
          <a:p>
            <a:r>
              <a:rPr lang="tr-TR" sz="2800" dirty="0" smtClean="0"/>
              <a:t>Panel </a:t>
            </a:r>
            <a:r>
              <a:rPr lang="tr-TR" sz="2800" dirty="0"/>
              <a:t>data regresyon modellerine göre </a:t>
            </a:r>
          </a:p>
          <a:p>
            <a:r>
              <a:rPr lang="tr-TR" sz="2800" dirty="0" smtClean="0"/>
              <a:t>Kotaların </a:t>
            </a:r>
            <a:r>
              <a:rPr lang="tr-TR" sz="2800" dirty="0"/>
              <a:t>karayolu ile taşınan ihracatına (olumsuz) etkisi anlamlı düzeydedir. </a:t>
            </a:r>
            <a:endParaRPr lang="en-US" sz="2800" dirty="0"/>
          </a:p>
        </p:txBody>
      </p:sp>
      <p:sp>
        <p:nvSpPr>
          <p:cNvPr id="4" name="Title 3"/>
          <p:cNvSpPr>
            <a:spLocks noGrp="1"/>
          </p:cNvSpPr>
          <p:nvPr>
            <p:ph type="title"/>
          </p:nvPr>
        </p:nvSpPr>
        <p:spPr/>
        <p:txBody>
          <a:bodyPr>
            <a:normAutofit/>
          </a:bodyPr>
          <a:lstStyle/>
          <a:p>
            <a:r>
              <a:rPr lang="en-US" dirty="0" smtClean="0"/>
              <a:t>ERD</a:t>
            </a:r>
            <a:r>
              <a:rPr lang="tr-TR" dirty="0" smtClean="0"/>
              <a:t> </a:t>
            </a:r>
            <a:r>
              <a:rPr lang="tr-TR" dirty="0"/>
              <a:t>Karayolu ihracatı (ABD</a:t>
            </a:r>
            <a:r>
              <a:rPr lang="tr-TR" dirty="0" smtClean="0"/>
              <a:t>$)</a:t>
            </a:r>
            <a:endParaRPr lang="en-US" dirty="0"/>
          </a:p>
        </p:txBody>
      </p:sp>
      <p:sp>
        <p:nvSpPr>
          <p:cNvPr id="7" name="Rounded Rectangular Callout 6"/>
          <p:cNvSpPr/>
          <p:nvPr/>
        </p:nvSpPr>
        <p:spPr>
          <a:xfrm>
            <a:off x="4904508" y="1793097"/>
            <a:ext cx="3200400" cy="1525524"/>
          </a:xfrm>
          <a:prstGeom prst="wedgeRoundRectCallout">
            <a:avLst>
              <a:gd name="adj1" fmla="val -70153"/>
              <a:gd name="adj2" fmla="val 7846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SUMGDP ve KOTA değişkenleri ABD$ cinsinden karayolu taşımacılığını anlamlı derecede etkilemektedir.</a:t>
            </a:r>
            <a:endParaRPr lang="en-US" dirty="0"/>
          </a:p>
        </p:txBody>
      </p:sp>
      <p:sp>
        <p:nvSpPr>
          <p:cNvPr id="8" name="Rounded Rectangular Callout 7"/>
          <p:cNvSpPr/>
          <p:nvPr/>
        </p:nvSpPr>
        <p:spPr>
          <a:xfrm>
            <a:off x="5136488" y="3537857"/>
            <a:ext cx="3635829" cy="2273010"/>
          </a:xfrm>
          <a:prstGeom prst="wedgeRoundRectCallout">
            <a:avLst>
              <a:gd name="adj1" fmla="val -74127"/>
              <a:gd name="adj2" fmla="val -337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Türkiye büyük ekonomilerle daha fazla ticaret yapma eğilimindedir. </a:t>
            </a:r>
          </a:p>
          <a:p>
            <a:pPr algn="ctr"/>
            <a:r>
              <a:rPr lang="tr-TR" dirty="0" smtClean="0"/>
              <a:t>.   </a:t>
            </a:r>
            <a:endParaRPr lang="en-US" dirty="0"/>
          </a:p>
        </p:txBody>
      </p:sp>
    </p:spTree>
    <p:extLst>
      <p:ext uri="{BB962C8B-B14F-4D97-AF65-F5344CB8AC3E}">
        <p14:creationId xmlns:p14="http://schemas.microsoft.com/office/powerpoint/2010/main" val="24003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SENARYOLAR</a:t>
            </a:r>
            <a:endParaRPr lang="en-US" dirty="0"/>
          </a:p>
        </p:txBody>
      </p:sp>
      <p:sp>
        <p:nvSpPr>
          <p:cNvPr id="3" name="Text Placeholder 2"/>
          <p:cNvSpPr>
            <a:spLocks noGrp="1"/>
          </p:cNvSpPr>
          <p:nvPr>
            <p:ph idx="1"/>
          </p:nvPr>
        </p:nvSpPr>
        <p:spPr/>
        <p:txBody>
          <a:bodyPr>
            <a:normAutofit/>
          </a:bodyPr>
          <a:lstStyle/>
          <a:p>
            <a:r>
              <a:rPr lang="tr-TR" sz="3200" dirty="0" smtClean="0"/>
              <a:t>Kotaların son 7 yılda Türkiye’nin karayolu ihracatına etkisinin tahmin edilmesi</a:t>
            </a:r>
          </a:p>
          <a:p>
            <a:pPr lvl="1"/>
            <a:r>
              <a:rPr lang="tr-TR" sz="2800" dirty="0" smtClean="0"/>
              <a:t>Bu amaçla halihazırda geliştirilmiş olan panel data regresyon modellerinden KOTA değişkeni çıkarılmıştır.</a:t>
            </a:r>
          </a:p>
          <a:p>
            <a:pPr lvl="1"/>
            <a:r>
              <a:rPr lang="tr-TR" dirty="0" smtClean="0"/>
              <a:t>Bu şekilde KOTA kısıtlaması olmasaydı incelenen ihracat verisi kaç olacağı tahmin edilmeye çalışıldı.</a:t>
            </a:r>
          </a:p>
          <a:p>
            <a:pPr lvl="1"/>
            <a:r>
              <a:rPr lang="tr-TR" dirty="0" smtClean="0"/>
              <a:t>Bu sayede kotaların ne kadarlık bir ticaret potansiyelini engellediği görülmeye çalışıldı.</a:t>
            </a:r>
            <a:endParaRPr lang="tr-TR" dirty="0"/>
          </a:p>
          <a:p>
            <a:endParaRPr lang="tr-TR" dirty="0" smtClean="0">
              <a:solidFill>
                <a:srgbClr val="FF0000"/>
              </a:solidFill>
            </a:endParaRPr>
          </a:p>
        </p:txBody>
      </p:sp>
    </p:spTree>
    <p:extLst>
      <p:ext uri="{BB962C8B-B14F-4D97-AF65-F5344CB8AC3E}">
        <p14:creationId xmlns:p14="http://schemas.microsoft.com/office/powerpoint/2010/main" val="3546381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400" dirty="0" smtClean="0"/>
              <a:t>Karayolu ile yapılan ihracat</a:t>
            </a:r>
            <a:br>
              <a:rPr lang="tr-TR" sz="2400" dirty="0" smtClean="0"/>
            </a:br>
            <a:r>
              <a:rPr lang="tr-TR" sz="2400" dirty="0" smtClean="0"/>
              <a:t>(kg)</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95278989"/>
              </p:ext>
            </p:extLst>
          </p:nvPr>
        </p:nvGraphicFramePr>
        <p:xfrm>
          <a:off x="250521" y="1270000"/>
          <a:ext cx="8642958" cy="547370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4997988" y="590310"/>
            <a:ext cx="3564294" cy="971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Toplam Kayıp:</a:t>
            </a:r>
          </a:p>
          <a:p>
            <a:pPr algn="ctr"/>
            <a:r>
              <a:rPr lang="en-US" sz="3200" dirty="0" smtClean="0"/>
              <a:t>1</a:t>
            </a:r>
            <a:r>
              <a:rPr lang="tr-TR" sz="3200" dirty="0" smtClean="0"/>
              <a:t>,</a:t>
            </a:r>
            <a:r>
              <a:rPr lang="en-US" sz="3200" dirty="0" smtClean="0"/>
              <a:t>6</a:t>
            </a:r>
            <a:r>
              <a:rPr lang="tr-TR" sz="3200" dirty="0"/>
              <a:t>6</a:t>
            </a:r>
            <a:r>
              <a:rPr lang="tr-TR" sz="3200" dirty="0" smtClean="0"/>
              <a:t> milyar kg</a:t>
            </a:r>
            <a:endParaRPr lang="en-US" sz="3200" dirty="0"/>
          </a:p>
        </p:txBody>
      </p:sp>
      <p:sp>
        <p:nvSpPr>
          <p:cNvPr id="9" name="Oval 8"/>
          <p:cNvSpPr/>
          <p:nvPr/>
        </p:nvSpPr>
        <p:spPr>
          <a:xfrm>
            <a:off x="7653887" y="73702"/>
            <a:ext cx="1423762" cy="106929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tr-TR" sz="2400" dirty="0" smtClean="0">
                <a:solidFill>
                  <a:schemeClr val="tx1"/>
                </a:solidFill>
              </a:rPr>
              <a:t>%6.6</a:t>
            </a:r>
            <a:endParaRPr lang="en-US" sz="2400" dirty="0">
              <a:solidFill>
                <a:schemeClr val="tx1"/>
              </a:solidFill>
            </a:endParaRPr>
          </a:p>
        </p:txBody>
      </p:sp>
    </p:spTree>
    <p:extLst>
      <p:ext uri="{BB962C8B-B14F-4D97-AF65-F5344CB8AC3E}">
        <p14:creationId xmlns:p14="http://schemas.microsoft.com/office/powerpoint/2010/main" val="1807273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tr-TR" sz="2400" dirty="0"/>
              <a:t>Karayolu ile yapılan ihracat</a:t>
            </a:r>
            <a:br>
              <a:rPr lang="tr-TR" sz="2400" dirty="0"/>
            </a:br>
            <a:r>
              <a:rPr lang="tr-TR" sz="2400" dirty="0"/>
              <a:t>(kg)</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7672610"/>
              </p:ext>
            </p:extLst>
          </p:nvPr>
        </p:nvGraphicFramePr>
        <p:xfrm>
          <a:off x="250521" y="1270000"/>
          <a:ext cx="4321479"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60593884"/>
              </p:ext>
            </p:extLst>
          </p:nvPr>
        </p:nvGraphicFramePr>
        <p:xfrm>
          <a:off x="4573479" y="1270000"/>
          <a:ext cx="4320000" cy="54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735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400" dirty="0" smtClean="0"/>
              <a:t>Karayolu ile yapılan ihracat</a:t>
            </a:r>
            <a:br>
              <a:rPr lang="tr-TR" sz="2400" dirty="0" smtClean="0"/>
            </a:br>
            <a:r>
              <a:rPr lang="tr-TR" sz="2400" dirty="0" smtClean="0"/>
              <a:t>(kg) (Almanya, İspanya, Fransa, İtalya)</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97994884"/>
              </p:ext>
            </p:extLst>
          </p:nvPr>
        </p:nvGraphicFramePr>
        <p:xfrm>
          <a:off x="225121" y="1244600"/>
          <a:ext cx="4321479"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171954460"/>
              </p:ext>
            </p:extLst>
          </p:nvPr>
        </p:nvGraphicFramePr>
        <p:xfrm>
          <a:off x="4597400" y="1244600"/>
          <a:ext cx="4321479"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808364175"/>
              </p:ext>
            </p:extLst>
          </p:nvPr>
        </p:nvGraphicFramePr>
        <p:xfrm>
          <a:off x="225121" y="3886200"/>
          <a:ext cx="4321479"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6"/>
          <p:cNvGraphicFramePr>
            <a:graphicFrameLocks/>
          </p:cNvGraphicFramePr>
          <p:nvPr>
            <p:extLst>
              <p:ext uri="{D42A27DB-BD31-4B8C-83A1-F6EECF244321}">
                <p14:modId xmlns:p14="http://schemas.microsoft.com/office/powerpoint/2010/main" val="2960557016"/>
              </p:ext>
            </p:extLst>
          </p:nvPr>
        </p:nvGraphicFramePr>
        <p:xfrm>
          <a:off x="4597400" y="3886200"/>
          <a:ext cx="4321479"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225121" y="3511400"/>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DEU</a:t>
            </a:r>
            <a:endParaRPr lang="en-US" sz="1400" b="1" dirty="0"/>
          </a:p>
        </p:txBody>
      </p:sp>
      <p:sp>
        <p:nvSpPr>
          <p:cNvPr id="18" name="Rectangle 17"/>
          <p:cNvSpPr/>
          <p:nvPr/>
        </p:nvSpPr>
        <p:spPr>
          <a:xfrm>
            <a:off x="225121" y="6159057"/>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FRA</a:t>
            </a:r>
            <a:endParaRPr lang="en-US" sz="1400" b="1" dirty="0"/>
          </a:p>
        </p:txBody>
      </p:sp>
      <p:sp>
        <p:nvSpPr>
          <p:cNvPr id="19" name="Rectangle 18"/>
          <p:cNvSpPr/>
          <p:nvPr/>
        </p:nvSpPr>
        <p:spPr>
          <a:xfrm>
            <a:off x="4597400" y="3511400"/>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ESP</a:t>
            </a:r>
            <a:endParaRPr lang="en-US" sz="1400" b="1" dirty="0"/>
          </a:p>
        </p:txBody>
      </p:sp>
      <p:sp>
        <p:nvSpPr>
          <p:cNvPr id="20" name="Rectangle 19"/>
          <p:cNvSpPr/>
          <p:nvPr/>
        </p:nvSpPr>
        <p:spPr>
          <a:xfrm>
            <a:off x="4597400" y="6159057"/>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ITA</a:t>
            </a:r>
            <a:endParaRPr lang="en-US" sz="1400" b="1" dirty="0"/>
          </a:p>
        </p:txBody>
      </p:sp>
      <p:sp>
        <p:nvSpPr>
          <p:cNvPr id="3" name="Rectangle 2"/>
          <p:cNvSpPr/>
          <p:nvPr/>
        </p:nvSpPr>
        <p:spPr>
          <a:xfrm>
            <a:off x="3574483" y="6567054"/>
            <a:ext cx="166255" cy="17664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761518" y="6504708"/>
            <a:ext cx="1101436" cy="338554"/>
          </a:xfrm>
          <a:prstGeom prst="rect">
            <a:avLst/>
          </a:prstGeom>
          <a:noFill/>
        </p:spPr>
        <p:txBody>
          <a:bodyPr wrap="square" rtlCol="0">
            <a:spAutoFit/>
          </a:bodyPr>
          <a:lstStyle/>
          <a:p>
            <a:r>
              <a:rPr lang="tr-TR" sz="1600" dirty="0" smtClean="0">
                <a:solidFill>
                  <a:srgbClr val="0070C0"/>
                </a:solidFill>
              </a:rPr>
              <a:t>Mevcut</a:t>
            </a:r>
            <a:endParaRPr lang="en-US" sz="1600" dirty="0">
              <a:solidFill>
                <a:srgbClr val="0070C0"/>
              </a:solidFill>
            </a:endParaRPr>
          </a:p>
        </p:txBody>
      </p:sp>
      <p:sp>
        <p:nvSpPr>
          <p:cNvPr id="17" name="Rectangle 16"/>
          <p:cNvSpPr/>
          <p:nvPr/>
        </p:nvSpPr>
        <p:spPr>
          <a:xfrm>
            <a:off x="4708766" y="6574422"/>
            <a:ext cx="166255" cy="17664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895801" y="6512076"/>
            <a:ext cx="1101436" cy="338554"/>
          </a:xfrm>
          <a:prstGeom prst="rect">
            <a:avLst/>
          </a:prstGeom>
          <a:noFill/>
        </p:spPr>
        <p:txBody>
          <a:bodyPr wrap="square" rtlCol="0">
            <a:spAutoFit/>
          </a:bodyPr>
          <a:lstStyle/>
          <a:p>
            <a:r>
              <a:rPr lang="tr-TR" sz="1600" dirty="0" smtClean="0">
                <a:solidFill>
                  <a:srgbClr val="C00000"/>
                </a:solidFill>
              </a:rPr>
              <a:t>Kotasız</a:t>
            </a:r>
            <a:endParaRPr lang="en-US" sz="1600" dirty="0">
              <a:solidFill>
                <a:srgbClr val="C00000"/>
              </a:solidFill>
            </a:endParaRPr>
          </a:p>
        </p:txBody>
      </p:sp>
    </p:spTree>
    <p:extLst>
      <p:ext uri="{BB962C8B-B14F-4D97-AF65-F5344CB8AC3E}">
        <p14:creationId xmlns:p14="http://schemas.microsoft.com/office/powerpoint/2010/main" val="3006015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Avrupa</a:t>
            </a:r>
            <a:r>
              <a:rPr lang="tr-TR" dirty="0" smtClean="0"/>
              <a:t>’da Mevcut Ekonomik Durum</a:t>
            </a:r>
            <a:endParaRPr lang="en-US" dirty="0"/>
          </a:p>
        </p:txBody>
      </p:sp>
      <p:sp>
        <p:nvSpPr>
          <p:cNvPr id="3" name="Content Placeholder 2"/>
          <p:cNvSpPr>
            <a:spLocks noGrp="1"/>
          </p:cNvSpPr>
          <p:nvPr>
            <p:ph idx="1"/>
          </p:nvPr>
        </p:nvSpPr>
        <p:spPr/>
        <p:txBody>
          <a:bodyPr>
            <a:normAutofit/>
          </a:bodyPr>
          <a:lstStyle/>
          <a:p>
            <a:pPr marL="0" indent="0">
              <a:buNone/>
            </a:pPr>
            <a:r>
              <a:rPr lang="en-US" dirty="0"/>
              <a:t>2000‘lerin </a:t>
            </a:r>
            <a:r>
              <a:rPr lang="en-US" dirty="0" err="1"/>
              <a:t>başlarında</a:t>
            </a:r>
            <a:r>
              <a:rPr lang="en-US" dirty="0"/>
              <a:t> </a:t>
            </a:r>
            <a:r>
              <a:rPr lang="en-US" dirty="0" err="1"/>
              <a:t>dünya</a:t>
            </a:r>
            <a:r>
              <a:rPr lang="en-US" dirty="0"/>
              <a:t> </a:t>
            </a:r>
            <a:r>
              <a:rPr lang="en-US" dirty="0" err="1"/>
              <a:t>ticareti</a:t>
            </a:r>
            <a:r>
              <a:rPr lang="en-US" dirty="0"/>
              <a:t> </a:t>
            </a:r>
            <a:r>
              <a:rPr lang="en-US" dirty="0" err="1"/>
              <a:t>dünya</a:t>
            </a:r>
            <a:r>
              <a:rPr lang="en-US" dirty="0"/>
              <a:t> </a:t>
            </a:r>
            <a:r>
              <a:rPr lang="en-US" dirty="0" err="1"/>
              <a:t>GSMH’sına</a:t>
            </a:r>
            <a:r>
              <a:rPr lang="en-US" dirty="0"/>
              <a:t> </a:t>
            </a:r>
            <a:r>
              <a:rPr lang="en-US" dirty="0" err="1"/>
              <a:t>oranla</a:t>
            </a:r>
            <a:r>
              <a:rPr lang="en-US" dirty="0"/>
              <a:t> </a:t>
            </a:r>
            <a:r>
              <a:rPr lang="en-US" dirty="0" err="1"/>
              <a:t>iki</a:t>
            </a:r>
            <a:r>
              <a:rPr lang="en-US" dirty="0"/>
              <a:t> </a:t>
            </a:r>
            <a:r>
              <a:rPr lang="en-US" dirty="0" err="1"/>
              <a:t>kat</a:t>
            </a:r>
            <a:r>
              <a:rPr lang="en-US" dirty="0"/>
              <a:t> </a:t>
            </a:r>
            <a:r>
              <a:rPr lang="en-US" dirty="0" err="1"/>
              <a:t>daha</a:t>
            </a:r>
            <a:r>
              <a:rPr lang="en-US" dirty="0"/>
              <a:t> </a:t>
            </a:r>
            <a:r>
              <a:rPr lang="en-US" dirty="0" err="1"/>
              <a:t>hızlı</a:t>
            </a:r>
            <a:r>
              <a:rPr lang="en-US" dirty="0"/>
              <a:t> </a:t>
            </a:r>
            <a:r>
              <a:rPr lang="en-US" dirty="0" err="1"/>
              <a:t>gelişme</a:t>
            </a:r>
            <a:r>
              <a:rPr lang="en-US" dirty="0"/>
              <a:t> </a:t>
            </a:r>
            <a:r>
              <a:rPr lang="en-US" dirty="0" err="1"/>
              <a:t>göstermiştir</a:t>
            </a:r>
            <a:r>
              <a:rPr lang="en-US" dirty="0"/>
              <a:t> (Liu </a:t>
            </a:r>
            <a:r>
              <a:rPr lang="en-US" dirty="0" err="1"/>
              <a:t>ve</a:t>
            </a:r>
            <a:r>
              <a:rPr lang="en-US" dirty="0"/>
              <a:t> </a:t>
            </a:r>
            <a:r>
              <a:rPr lang="en-US" dirty="0" err="1"/>
              <a:t>Xin</a:t>
            </a:r>
            <a:r>
              <a:rPr lang="en-US" dirty="0"/>
              <a:t>, 2011), </a:t>
            </a:r>
            <a:r>
              <a:rPr lang="en-US" dirty="0" err="1"/>
              <a:t>ancak</a:t>
            </a:r>
            <a:r>
              <a:rPr lang="en-US" dirty="0"/>
              <a:t> 2008’in son </a:t>
            </a:r>
            <a:r>
              <a:rPr lang="en-US" dirty="0" err="1"/>
              <a:t>çeyreğinde</a:t>
            </a:r>
            <a:r>
              <a:rPr lang="en-US" dirty="0"/>
              <a:t> </a:t>
            </a:r>
            <a:r>
              <a:rPr lang="en-US" dirty="0" err="1"/>
              <a:t>keskin</a:t>
            </a:r>
            <a:r>
              <a:rPr lang="en-US" dirty="0"/>
              <a:t> </a:t>
            </a:r>
            <a:r>
              <a:rPr lang="en-US" dirty="0" err="1"/>
              <a:t>bir</a:t>
            </a:r>
            <a:r>
              <a:rPr lang="en-US" dirty="0"/>
              <a:t> </a:t>
            </a:r>
            <a:r>
              <a:rPr lang="en-US" dirty="0" err="1"/>
              <a:t>düşüş</a:t>
            </a:r>
            <a:r>
              <a:rPr lang="en-US" dirty="0"/>
              <a:t> </a:t>
            </a:r>
            <a:r>
              <a:rPr lang="en-US" dirty="0" err="1"/>
              <a:t>göstermiş</a:t>
            </a:r>
            <a:r>
              <a:rPr lang="en-US" dirty="0"/>
              <a:t> </a:t>
            </a:r>
            <a:r>
              <a:rPr lang="en-US" dirty="0" err="1"/>
              <a:t>ve</a:t>
            </a:r>
            <a:r>
              <a:rPr lang="en-US" dirty="0"/>
              <a:t> DTO </a:t>
            </a:r>
            <a:r>
              <a:rPr lang="en-US" dirty="0" err="1"/>
              <a:t>verilerine</a:t>
            </a:r>
            <a:r>
              <a:rPr lang="en-US" dirty="0"/>
              <a:t> </a:t>
            </a:r>
            <a:r>
              <a:rPr lang="en-US" dirty="0" err="1"/>
              <a:t>göre</a:t>
            </a:r>
            <a:r>
              <a:rPr lang="en-US" dirty="0"/>
              <a:t> 2009’da %12‘lere </a:t>
            </a:r>
            <a:r>
              <a:rPr lang="en-US" dirty="0" err="1"/>
              <a:t>varan</a:t>
            </a:r>
            <a:r>
              <a:rPr lang="en-US" dirty="0"/>
              <a:t> </a:t>
            </a:r>
            <a:r>
              <a:rPr lang="en-US" dirty="0" err="1"/>
              <a:t>düşüş</a:t>
            </a:r>
            <a:r>
              <a:rPr lang="en-US" dirty="0"/>
              <a:t> </a:t>
            </a:r>
            <a:r>
              <a:rPr lang="en-US" dirty="0" err="1" smtClean="0"/>
              <a:t>yaşamıştır</a:t>
            </a:r>
            <a:r>
              <a:rPr lang="en-US" dirty="0" smtClean="0"/>
              <a:t>.</a:t>
            </a:r>
          </a:p>
          <a:p>
            <a:pPr lvl="1"/>
            <a:r>
              <a:rPr lang="en-US" dirty="0" smtClean="0"/>
              <a:t>Bu</a:t>
            </a:r>
            <a:r>
              <a:rPr lang="tr-TR" dirty="0" smtClean="0"/>
              <a:t> kayıp;</a:t>
            </a:r>
            <a:r>
              <a:rPr lang="en-US" dirty="0" smtClean="0"/>
              <a:t> </a:t>
            </a:r>
            <a:r>
              <a:rPr lang="en-US" dirty="0" err="1"/>
              <a:t>aynı</a:t>
            </a:r>
            <a:r>
              <a:rPr lang="en-US" dirty="0"/>
              <a:t> </a:t>
            </a:r>
            <a:r>
              <a:rPr lang="en-US" dirty="0" err="1"/>
              <a:t>dönemdeki</a:t>
            </a:r>
            <a:r>
              <a:rPr lang="en-US" dirty="0"/>
              <a:t> %5,4‘lük GSMH </a:t>
            </a:r>
            <a:r>
              <a:rPr lang="en-US" dirty="0" err="1"/>
              <a:t>kaybından</a:t>
            </a:r>
            <a:r>
              <a:rPr lang="en-US" dirty="0"/>
              <a:t> </a:t>
            </a:r>
            <a:r>
              <a:rPr lang="en-US" dirty="0" err="1"/>
              <a:t>daha</a:t>
            </a:r>
            <a:r>
              <a:rPr lang="en-US" dirty="0"/>
              <a:t> </a:t>
            </a:r>
            <a:r>
              <a:rPr lang="en-US" dirty="0" err="1"/>
              <a:t>fazladır</a:t>
            </a:r>
            <a:r>
              <a:rPr lang="en-US" dirty="0" smtClean="0"/>
              <a:t>.</a:t>
            </a:r>
            <a:endParaRPr lang="en-US" dirty="0"/>
          </a:p>
        </p:txBody>
      </p:sp>
    </p:spTree>
    <p:extLst>
      <p:ext uri="{BB962C8B-B14F-4D97-AF65-F5344CB8AC3E}">
        <p14:creationId xmlns:p14="http://schemas.microsoft.com/office/powerpoint/2010/main" val="3391353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Karayolu ile yapılan ihracat</a:t>
            </a:r>
            <a:br>
              <a:rPr lang="tr-TR" smtClean="0"/>
            </a:br>
            <a:r>
              <a:rPr lang="tr-TR" smtClean="0"/>
              <a:t>(US$)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9618564"/>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4997988" y="590310"/>
            <a:ext cx="3564294" cy="971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Toplam Kayıp:</a:t>
            </a:r>
          </a:p>
          <a:p>
            <a:pPr algn="ctr"/>
            <a:r>
              <a:rPr lang="en-US" sz="3200" dirty="0" smtClean="0"/>
              <a:t>5</a:t>
            </a:r>
            <a:r>
              <a:rPr lang="tr-TR" sz="3200" dirty="0" smtClean="0"/>
              <a:t>,</a:t>
            </a:r>
            <a:r>
              <a:rPr lang="en-US" sz="3200" dirty="0" smtClean="0"/>
              <a:t>56</a:t>
            </a:r>
            <a:r>
              <a:rPr lang="tr-TR" sz="3200" dirty="0" smtClean="0"/>
              <a:t> milyar $</a:t>
            </a:r>
            <a:endParaRPr lang="en-US" sz="3200" dirty="0"/>
          </a:p>
        </p:txBody>
      </p:sp>
      <p:sp>
        <p:nvSpPr>
          <p:cNvPr id="9" name="Oval 8"/>
          <p:cNvSpPr/>
          <p:nvPr/>
        </p:nvSpPr>
        <p:spPr>
          <a:xfrm>
            <a:off x="7653887" y="73702"/>
            <a:ext cx="1423762" cy="106929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tr-TR" sz="2400" dirty="0" smtClean="0">
                <a:solidFill>
                  <a:schemeClr val="tx1"/>
                </a:solidFill>
              </a:rPr>
              <a:t>%4.5</a:t>
            </a:r>
            <a:endParaRPr lang="en-US" sz="2400" dirty="0">
              <a:solidFill>
                <a:schemeClr val="tx1"/>
              </a:solidFill>
            </a:endParaRPr>
          </a:p>
        </p:txBody>
      </p:sp>
    </p:spTree>
    <p:extLst>
      <p:ext uri="{BB962C8B-B14F-4D97-AF65-F5344CB8AC3E}">
        <p14:creationId xmlns:p14="http://schemas.microsoft.com/office/powerpoint/2010/main" val="4206931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tr-TR" sz="2400" dirty="0"/>
              <a:t>Karayolu ile yapılan ihracat</a:t>
            </a:r>
            <a:br>
              <a:rPr lang="tr-TR" sz="2400" dirty="0"/>
            </a:br>
            <a:r>
              <a:rPr lang="tr-TR" sz="2400" dirty="0"/>
              <a:t>(kg)</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1210762"/>
              </p:ext>
            </p:extLst>
          </p:nvPr>
        </p:nvGraphicFramePr>
        <p:xfrm>
          <a:off x="250521" y="1270000"/>
          <a:ext cx="4321479"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550213453"/>
              </p:ext>
            </p:extLst>
          </p:nvPr>
        </p:nvGraphicFramePr>
        <p:xfrm>
          <a:off x="4573479" y="1270000"/>
          <a:ext cx="4320000" cy="54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3932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dirty="0"/>
              <a:t>Karayolu ile yapılan ihracat</a:t>
            </a:r>
            <a:r>
              <a:rPr lang="tr-TR" sz="2400" dirty="0" smtClean="0"/>
              <a:t/>
            </a:r>
            <a:br>
              <a:rPr lang="tr-TR" sz="2400" dirty="0" smtClean="0"/>
            </a:br>
            <a:r>
              <a:rPr lang="tr-TR" sz="2400" dirty="0" smtClean="0"/>
              <a:t>($) (Almanya, İspanya, Fransa, İtalya)</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7542208"/>
              </p:ext>
            </p:extLst>
          </p:nvPr>
        </p:nvGraphicFramePr>
        <p:xfrm>
          <a:off x="225121" y="1244600"/>
          <a:ext cx="4321479"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2476617517"/>
              </p:ext>
            </p:extLst>
          </p:nvPr>
        </p:nvGraphicFramePr>
        <p:xfrm>
          <a:off x="4597400" y="1244600"/>
          <a:ext cx="4321479"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524268649"/>
              </p:ext>
            </p:extLst>
          </p:nvPr>
        </p:nvGraphicFramePr>
        <p:xfrm>
          <a:off x="225121" y="3886200"/>
          <a:ext cx="4321479"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6"/>
          <p:cNvGraphicFramePr>
            <a:graphicFrameLocks/>
          </p:cNvGraphicFramePr>
          <p:nvPr>
            <p:extLst>
              <p:ext uri="{D42A27DB-BD31-4B8C-83A1-F6EECF244321}">
                <p14:modId xmlns:p14="http://schemas.microsoft.com/office/powerpoint/2010/main" val="2685300658"/>
              </p:ext>
            </p:extLst>
          </p:nvPr>
        </p:nvGraphicFramePr>
        <p:xfrm>
          <a:off x="4597400" y="3886200"/>
          <a:ext cx="4321479"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225121" y="3511400"/>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DEU</a:t>
            </a:r>
            <a:endParaRPr lang="en-US" sz="1400" b="1" dirty="0"/>
          </a:p>
        </p:txBody>
      </p:sp>
      <p:sp>
        <p:nvSpPr>
          <p:cNvPr id="18" name="Rectangle 17"/>
          <p:cNvSpPr/>
          <p:nvPr/>
        </p:nvSpPr>
        <p:spPr>
          <a:xfrm>
            <a:off x="225121" y="6159057"/>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FRA</a:t>
            </a:r>
            <a:endParaRPr lang="en-US" sz="1400" b="1" dirty="0"/>
          </a:p>
        </p:txBody>
      </p:sp>
      <p:sp>
        <p:nvSpPr>
          <p:cNvPr id="19" name="Rectangle 18"/>
          <p:cNvSpPr/>
          <p:nvPr/>
        </p:nvSpPr>
        <p:spPr>
          <a:xfrm>
            <a:off x="4597400" y="3511400"/>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ESP</a:t>
            </a:r>
            <a:endParaRPr lang="en-US" sz="1400" b="1" dirty="0"/>
          </a:p>
        </p:txBody>
      </p:sp>
      <p:sp>
        <p:nvSpPr>
          <p:cNvPr id="20" name="Rectangle 19"/>
          <p:cNvSpPr/>
          <p:nvPr/>
        </p:nvSpPr>
        <p:spPr>
          <a:xfrm>
            <a:off x="4597400" y="6159057"/>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ITA</a:t>
            </a:r>
            <a:endParaRPr lang="en-US" sz="1400" b="1" dirty="0"/>
          </a:p>
        </p:txBody>
      </p:sp>
      <p:sp>
        <p:nvSpPr>
          <p:cNvPr id="11" name="Rectangle 10"/>
          <p:cNvSpPr/>
          <p:nvPr/>
        </p:nvSpPr>
        <p:spPr>
          <a:xfrm>
            <a:off x="3574483" y="6567054"/>
            <a:ext cx="166255" cy="17664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761518" y="6504708"/>
            <a:ext cx="1101436" cy="338554"/>
          </a:xfrm>
          <a:prstGeom prst="rect">
            <a:avLst/>
          </a:prstGeom>
          <a:noFill/>
        </p:spPr>
        <p:txBody>
          <a:bodyPr wrap="square" rtlCol="0">
            <a:spAutoFit/>
          </a:bodyPr>
          <a:lstStyle/>
          <a:p>
            <a:r>
              <a:rPr lang="tr-TR" sz="1600" dirty="0" smtClean="0">
                <a:solidFill>
                  <a:srgbClr val="0070C0"/>
                </a:solidFill>
              </a:rPr>
              <a:t>Mevcut</a:t>
            </a:r>
            <a:endParaRPr lang="en-US" sz="1600" dirty="0">
              <a:solidFill>
                <a:srgbClr val="0070C0"/>
              </a:solidFill>
            </a:endParaRPr>
          </a:p>
        </p:txBody>
      </p:sp>
      <p:sp>
        <p:nvSpPr>
          <p:cNvPr id="16" name="Rectangle 15"/>
          <p:cNvSpPr/>
          <p:nvPr/>
        </p:nvSpPr>
        <p:spPr>
          <a:xfrm>
            <a:off x="4708766" y="6574422"/>
            <a:ext cx="166255" cy="17664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95801" y="6512076"/>
            <a:ext cx="1101436" cy="338554"/>
          </a:xfrm>
          <a:prstGeom prst="rect">
            <a:avLst/>
          </a:prstGeom>
          <a:noFill/>
        </p:spPr>
        <p:txBody>
          <a:bodyPr wrap="square" rtlCol="0">
            <a:spAutoFit/>
          </a:bodyPr>
          <a:lstStyle/>
          <a:p>
            <a:r>
              <a:rPr lang="tr-TR" sz="1600" dirty="0" smtClean="0">
                <a:solidFill>
                  <a:srgbClr val="C00000"/>
                </a:solidFill>
              </a:rPr>
              <a:t>Kotasız</a:t>
            </a:r>
            <a:endParaRPr lang="en-US" sz="1600" dirty="0">
              <a:solidFill>
                <a:srgbClr val="C00000"/>
              </a:solidFill>
            </a:endParaRPr>
          </a:p>
        </p:txBody>
      </p:sp>
    </p:spTree>
    <p:extLst>
      <p:ext uri="{BB962C8B-B14F-4D97-AF65-F5344CB8AC3E}">
        <p14:creationId xmlns:p14="http://schemas.microsoft.com/office/powerpoint/2010/main" val="1555813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400" dirty="0" smtClean="0"/>
              <a:t>Toplam ihracat</a:t>
            </a:r>
            <a:br>
              <a:rPr lang="tr-TR" sz="2400" dirty="0" smtClean="0"/>
            </a:br>
            <a:r>
              <a:rPr lang="tr-TR" sz="2400" dirty="0" smtClean="0"/>
              <a:t>(kg)</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6952015"/>
              </p:ext>
            </p:extLst>
          </p:nvPr>
        </p:nvGraphicFramePr>
        <p:xfrm>
          <a:off x="250521" y="1270000"/>
          <a:ext cx="8642958" cy="5473700"/>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4997988" y="590310"/>
            <a:ext cx="3564294" cy="971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Toplam Kayıp:</a:t>
            </a:r>
          </a:p>
          <a:p>
            <a:pPr algn="ctr"/>
            <a:r>
              <a:rPr lang="en-US" sz="3200" dirty="0" smtClean="0"/>
              <a:t>38</a:t>
            </a:r>
            <a:r>
              <a:rPr lang="tr-TR" sz="3200" dirty="0" smtClean="0"/>
              <a:t>,</a:t>
            </a:r>
            <a:r>
              <a:rPr lang="en-US" sz="3200" dirty="0" smtClean="0"/>
              <a:t>8</a:t>
            </a:r>
            <a:r>
              <a:rPr lang="tr-TR" sz="3200" dirty="0" smtClean="0"/>
              <a:t> milyar kg</a:t>
            </a:r>
            <a:endParaRPr lang="en-US" sz="3200" dirty="0"/>
          </a:p>
        </p:txBody>
      </p:sp>
      <p:sp>
        <p:nvSpPr>
          <p:cNvPr id="9" name="Oval 8"/>
          <p:cNvSpPr/>
          <p:nvPr/>
        </p:nvSpPr>
        <p:spPr>
          <a:xfrm>
            <a:off x="8044433" y="73702"/>
            <a:ext cx="1033216" cy="10332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tr-TR" sz="2400" dirty="0" smtClean="0">
                <a:solidFill>
                  <a:schemeClr val="tx1"/>
                </a:solidFill>
              </a:rPr>
              <a:t>%29</a:t>
            </a:r>
            <a:endParaRPr lang="en-US" sz="2400" dirty="0">
              <a:solidFill>
                <a:schemeClr val="tx1"/>
              </a:solidFill>
            </a:endParaRPr>
          </a:p>
        </p:txBody>
      </p:sp>
    </p:spTree>
    <p:extLst>
      <p:ext uri="{BB962C8B-B14F-4D97-AF65-F5344CB8AC3E}">
        <p14:creationId xmlns:p14="http://schemas.microsoft.com/office/powerpoint/2010/main" val="2683188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tr-TR" sz="2400" dirty="0" smtClean="0"/>
              <a:t>Toplam ihracat</a:t>
            </a:r>
            <a:r>
              <a:rPr lang="tr-TR" sz="2400" dirty="0"/>
              <a:t/>
            </a:r>
            <a:br>
              <a:rPr lang="tr-TR" sz="2400" dirty="0"/>
            </a:br>
            <a:r>
              <a:rPr lang="tr-TR" sz="2400" dirty="0"/>
              <a:t>(kg)</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3895391"/>
              </p:ext>
            </p:extLst>
          </p:nvPr>
        </p:nvGraphicFramePr>
        <p:xfrm>
          <a:off x="250521" y="1270000"/>
          <a:ext cx="4321479" cy="54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827392706"/>
              </p:ext>
            </p:extLst>
          </p:nvPr>
        </p:nvGraphicFramePr>
        <p:xfrm>
          <a:off x="4573479" y="1270000"/>
          <a:ext cx="4320000" cy="54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5408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2400" dirty="0" smtClean="0"/>
              <a:t>Toplam ihracat</a:t>
            </a:r>
            <a:br>
              <a:rPr lang="tr-TR" sz="2400" dirty="0" smtClean="0"/>
            </a:br>
            <a:r>
              <a:rPr lang="tr-TR" sz="2400" dirty="0" smtClean="0"/>
              <a:t>(kg) (Almanya, İspanya, Fransa, İtalya)</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36084147"/>
              </p:ext>
            </p:extLst>
          </p:nvPr>
        </p:nvGraphicFramePr>
        <p:xfrm>
          <a:off x="225121" y="1244600"/>
          <a:ext cx="4321479"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3659431014"/>
              </p:ext>
            </p:extLst>
          </p:nvPr>
        </p:nvGraphicFramePr>
        <p:xfrm>
          <a:off x="4597400" y="1244600"/>
          <a:ext cx="4321479"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37975280"/>
              </p:ext>
            </p:extLst>
          </p:nvPr>
        </p:nvGraphicFramePr>
        <p:xfrm>
          <a:off x="225121" y="3886200"/>
          <a:ext cx="4321479"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6"/>
          <p:cNvGraphicFramePr>
            <a:graphicFrameLocks/>
          </p:cNvGraphicFramePr>
          <p:nvPr>
            <p:extLst>
              <p:ext uri="{D42A27DB-BD31-4B8C-83A1-F6EECF244321}">
                <p14:modId xmlns:p14="http://schemas.microsoft.com/office/powerpoint/2010/main" val="745098153"/>
              </p:ext>
            </p:extLst>
          </p:nvPr>
        </p:nvGraphicFramePr>
        <p:xfrm>
          <a:off x="4597400" y="3886200"/>
          <a:ext cx="4321479"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225121" y="3511400"/>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DEU</a:t>
            </a:r>
            <a:endParaRPr lang="en-US" sz="1400" b="1" dirty="0"/>
          </a:p>
        </p:txBody>
      </p:sp>
      <p:sp>
        <p:nvSpPr>
          <p:cNvPr id="18" name="Rectangle 17"/>
          <p:cNvSpPr/>
          <p:nvPr/>
        </p:nvSpPr>
        <p:spPr>
          <a:xfrm>
            <a:off x="225121" y="6159057"/>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FRA</a:t>
            </a:r>
            <a:endParaRPr lang="en-US" sz="1400" b="1" dirty="0"/>
          </a:p>
        </p:txBody>
      </p:sp>
      <p:sp>
        <p:nvSpPr>
          <p:cNvPr id="19" name="Rectangle 18"/>
          <p:cNvSpPr/>
          <p:nvPr/>
        </p:nvSpPr>
        <p:spPr>
          <a:xfrm>
            <a:off x="4597400" y="3511400"/>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ESP</a:t>
            </a:r>
            <a:endParaRPr lang="en-US" sz="1400" b="1" dirty="0"/>
          </a:p>
        </p:txBody>
      </p:sp>
      <p:sp>
        <p:nvSpPr>
          <p:cNvPr id="20" name="Rectangle 19"/>
          <p:cNvSpPr/>
          <p:nvPr/>
        </p:nvSpPr>
        <p:spPr>
          <a:xfrm>
            <a:off x="4597400" y="6159057"/>
            <a:ext cx="576000" cy="3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ITA</a:t>
            </a:r>
            <a:endParaRPr lang="en-US" sz="1400" b="1" dirty="0"/>
          </a:p>
        </p:txBody>
      </p:sp>
      <p:sp>
        <p:nvSpPr>
          <p:cNvPr id="11" name="Rectangle 10"/>
          <p:cNvSpPr/>
          <p:nvPr/>
        </p:nvSpPr>
        <p:spPr>
          <a:xfrm>
            <a:off x="3574483" y="6567054"/>
            <a:ext cx="166255" cy="17664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761518" y="6504708"/>
            <a:ext cx="1101436" cy="338554"/>
          </a:xfrm>
          <a:prstGeom prst="rect">
            <a:avLst/>
          </a:prstGeom>
          <a:noFill/>
        </p:spPr>
        <p:txBody>
          <a:bodyPr wrap="square" rtlCol="0">
            <a:spAutoFit/>
          </a:bodyPr>
          <a:lstStyle/>
          <a:p>
            <a:r>
              <a:rPr lang="tr-TR" sz="1600" dirty="0" smtClean="0">
                <a:solidFill>
                  <a:srgbClr val="0070C0"/>
                </a:solidFill>
              </a:rPr>
              <a:t>Mevcut</a:t>
            </a:r>
            <a:endParaRPr lang="en-US" sz="1600" dirty="0">
              <a:solidFill>
                <a:srgbClr val="0070C0"/>
              </a:solidFill>
            </a:endParaRPr>
          </a:p>
        </p:txBody>
      </p:sp>
      <p:sp>
        <p:nvSpPr>
          <p:cNvPr id="16" name="Rectangle 15"/>
          <p:cNvSpPr/>
          <p:nvPr/>
        </p:nvSpPr>
        <p:spPr>
          <a:xfrm>
            <a:off x="4708766" y="6574422"/>
            <a:ext cx="166255" cy="17664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95801" y="6512076"/>
            <a:ext cx="1101436" cy="338554"/>
          </a:xfrm>
          <a:prstGeom prst="rect">
            <a:avLst/>
          </a:prstGeom>
          <a:noFill/>
        </p:spPr>
        <p:txBody>
          <a:bodyPr wrap="square" rtlCol="0">
            <a:spAutoFit/>
          </a:bodyPr>
          <a:lstStyle/>
          <a:p>
            <a:r>
              <a:rPr lang="tr-TR" sz="1600" dirty="0" smtClean="0">
                <a:solidFill>
                  <a:srgbClr val="C00000"/>
                </a:solidFill>
              </a:rPr>
              <a:t>Kotasız</a:t>
            </a:r>
            <a:endParaRPr lang="en-US" sz="1600" dirty="0">
              <a:solidFill>
                <a:srgbClr val="C00000"/>
              </a:solidFill>
            </a:endParaRPr>
          </a:p>
        </p:txBody>
      </p:sp>
    </p:spTree>
    <p:extLst>
      <p:ext uri="{BB962C8B-B14F-4D97-AF65-F5344CB8AC3E}">
        <p14:creationId xmlns:p14="http://schemas.microsoft.com/office/powerpoint/2010/main" val="2573206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Seçilmiş Bir sektör için Ayrıntılı Analiz</a:t>
            </a:r>
            <a:endParaRPr lang="tr-TR" dirty="0"/>
          </a:p>
        </p:txBody>
      </p:sp>
      <p:sp>
        <p:nvSpPr>
          <p:cNvPr id="3" name="Content Placeholder 2"/>
          <p:cNvSpPr>
            <a:spLocks noGrp="1"/>
          </p:cNvSpPr>
          <p:nvPr>
            <p:ph idx="1"/>
          </p:nvPr>
        </p:nvSpPr>
        <p:spPr/>
        <p:txBody>
          <a:bodyPr/>
          <a:lstStyle/>
          <a:p>
            <a:r>
              <a:rPr lang="tr-TR" dirty="0" smtClean="0"/>
              <a:t>Tekstil Sektörü İhracatımız (kg)</a:t>
            </a:r>
          </a:p>
          <a:p>
            <a:endParaRPr lang="tr-TR" dirty="0"/>
          </a:p>
          <a:p>
            <a:endParaRPr lang="tr-TR" dirty="0" smtClean="0"/>
          </a:p>
          <a:p>
            <a:r>
              <a:rPr lang="tr-TR" dirty="0" smtClean="0"/>
              <a:t>Tekstil Sektörü İhracatımız (US$)</a:t>
            </a:r>
          </a:p>
          <a:p>
            <a:endParaRPr lang="tr-TR" dirty="0">
              <a:solidFill>
                <a:srgbClr val="FF0000"/>
              </a:solidFill>
            </a:endParaRPr>
          </a:p>
        </p:txBody>
      </p:sp>
      <p:pic>
        <p:nvPicPr>
          <p:cNvPr id="4" name="Picture 3"/>
          <p:cNvPicPr>
            <a:picLocks noChangeAspect="1"/>
          </p:cNvPicPr>
          <p:nvPr/>
        </p:nvPicPr>
        <p:blipFill>
          <a:blip r:embed="rId2" cstate="print"/>
          <a:stretch>
            <a:fillRect/>
          </a:stretch>
        </p:blipFill>
        <p:spPr>
          <a:xfrm>
            <a:off x="7980" y="1957339"/>
            <a:ext cx="9136020" cy="521057"/>
          </a:xfrm>
          <a:prstGeom prst="rect">
            <a:avLst/>
          </a:prstGeom>
        </p:spPr>
      </p:pic>
      <p:pic>
        <p:nvPicPr>
          <p:cNvPr id="5" name="Picture 4"/>
          <p:cNvPicPr>
            <a:picLocks noChangeAspect="1"/>
          </p:cNvPicPr>
          <p:nvPr/>
        </p:nvPicPr>
        <p:blipFill>
          <a:blip r:embed="rId3" cstate="print"/>
          <a:stretch>
            <a:fillRect/>
          </a:stretch>
        </p:blipFill>
        <p:spPr>
          <a:xfrm>
            <a:off x="7981" y="3804314"/>
            <a:ext cx="9136020" cy="521057"/>
          </a:xfrm>
          <a:prstGeom prst="rect">
            <a:avLst/>
          </a:prstGeom>
        </p:spPr>
      </p:pic>
    </p:spTree>
    <p:extLst>
      <p:ext uri="{BB962C8B-B14F-4D97-AF65-F5344CB8AC3E}">
        <p14:creationId xmlns:p14="http://schemas.microsoft.com/office/powerpoint/2010/main" val="3023688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TEK - </a:t>
            </a:r>
            <a:r>
              <a:rPr lang="tr-TR" dirty="0"/>
              <a:t>Karayolu </a:t>
            </a:r>
            <a:r>
              <a:rPr lang="tr-TR" dirty="0" smtClean="0"/>
              <a:t>ile tekstil ihracatı </a:t>
            </a:r>
            <a:r>
              <a:rPr lang="tr-TR" dirty="0"/>
              <a:t>(KG)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3714038"/>
              </p:ext>
            </p:extLst>
          </p:nvPr>
        </p:nvGraphicFramePr>
        <p:xfrm>
          <a:off x="1524000" y="2251439"/>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tc>
                <a:tc>
                  <a:txBody>
                    <a:bodyPr/>
                    <a:lstStyle/>
                    <a:p>
                      <a:pPr algn="ctr"/>
                      <a:r>
                        <a:rPr lang="tr-TR" dirty="0" smtClean="0"/>
                        <a:t>TEK</a:t>
                      </a:r>
                      <a:endParaRPr lang="en-US" dirty="0"/>
                    </a:p>
                  </a:txBody>
                  <a:tcPr/>
                </a:tc>
              </a:tr>
              <a:tr h="370840">
                <a:tc>
                  <a:txBody>
                    <a:bodyPr/>
                    <a:lstStyle/>
                    <a:p>
                      <a:r>
                        <a:rPr lang="tr-TR" dirty="0" smtClean="0"/>
                        <a:t>C</a:t>
                      </a:r>
                      <a:endParaRPr lang="en-US" dirty="0"/>
                    </a:p>
                  </a:txBody>
                  <a:tcPr/>
                </a:tc>
                <a:tc>
                  <a:txBody>
                    <a:bodyPr/>
                    <a:lstStyle/>
                    <a:p>
                      <a:pPr algn="ctr"/>
                      <a:r>
                        <a:rPr lang="tr-TR" dirty="0" smtClean="0"/>
                        <a:t>26.941 (0.000)</a:t>
                      </a:r>
                      <a:endParaRPr lang="en-US" dirty="0"/>
                    </a:p>
                  </a:txBody>
                  <a:tcPr/>
                </a:tc>
              </a:tr>
              <a:tr h="370840">
                <a:tc>
                  <a:txBody>
                    <a:bodyPr/>
                    <a:lstStyle/>
                    <a:p>
                      <a:r>
                        <a:rPr lang="tr-TR" dirty="0" smtClean="0"/>
                        <a:t>SUMGDP</a:t>
                      </a:r>
                      <a:endParaRPr lang="en-US" dirty="0"/>
                    </a:p>
                  </a:txBody>
                  <a:tcPr/>
                </a:tc>
                <a:tc>
                  <a:txBody>
                    <a:bodyPr/>
                    <a:lstStyle/>
                    <a:p>
                      <a:pPr algn="ctr"/>
                      <a:r>
                        <a:rPr lang="tr-TR" dirty="0" smtClean="0"/>
                        <a:t>-0.311 (0.000)</a:t>
                      </a:r>
                      <a:endParaRPr lang="en-US" dirty="0"/>
                    </a:p>
                  </a:txBody>
                  <a:tcPr/>
                </a:tc>
              </a:tr>
              <a:tr h="370840">
                <a:tc>
                  <a:txBody>
                    <a:bodyPr/>
                    <a:lstStyle/>
                    <a:p>
                      <a:r>
                        <a:rPr lang="tr-TR" dirty="0" smtClean="0"/>
                        <a:t>SIMSIZE</a:t>
                      </a:r>
                      <a:endParaRPr lang="en-US" dirty="0"/>
                    </a:p>
                  </a:txBody>
                  <a:tcPr/>
                </a:tc>
                <a:tc>
                  <a:txBody>
                    <a:bodyPr/>
                    <a:lstStyle/>
                    <a:p>
                      <a:pPr algn="ctr"/>
                      <a:r>
                        <a:rPr lang="tr-TR" dirty="0" smtClean="0"/>
                        <a:t>0.667 (0.014)</a:t>
                      </a:r>
                      <a:endParaRPr lang="en-US" dirty="0"/>
                    </a:p>
                  </a:txBody>
                  <a:tcPr/>
                </a:tc>
              </a:tr>
              <a:tr h="370840">
                <a:tc>
                  <a:txBody>
                    <a:bodyPr/>
                    <a:lstStyle/>
                    <a:p>
                      <a:r>
                        <a:rPr lang="tr-TR" dirty="0" smtClean="0"/>
                        <a:t>RELENDOW</a:t>
                      </a:r>
                      <a:endParaRPr lang="en-US" dirty="0"/>
                    </a:p>
                  </a:txBody>
                  <a:tcPr/>
                </a:tc>
                <a:tc>
                  <a:txBody>
                    <a:bodyPr/>
                    <a:lstStyle/>
                    <a:p>
                      <a:pPr algn="ctr"/>
                      <a:r>
                        <a:rPr lang="tr-TR" dirty="0" smtClean="0"/>
                        <a:t>0.193 (0.595)</a:t>
                      </a:r>
                      <a:endParaRPr lang="en-US" dirty="0"/>
                    </a:p>
                  </a:txBody>
                  <a:tcPr/>
                </a:tc>
              </a:tr>
              <a:tr h="370840">
                <a:tc>
                  <a:txBody>
                    <a:bodyPr/>
                    <a:lstStyle/>
                    <a:p>
                      <a:r>
                        <a:rPr lang="tr-TR" dirty="0" smtClean="0"/>
                        <a:t>QUOTA-1</a:t>
                      </a:r>
                      <a:endParaRPr lang="en-US" dirty="0"/>
                    </a:p>
                  </a:txBody>
                  <a:tcPr/>
                </a:tc>
                <a:tc>
                  <a:txBody>
                    <a:bodyPr/>
                    <a:lstStyle/>
                    <a:p>
                      <a:pPr algn="ctr"/>
                      <a:r>
                        <a:rPr lang="tr-TR" dirty="0" smtClean="0"/>
                        <a:t>-558.6 (0.015)</a:t>
                      </a:r>
                      <a:endParaRPr lang="en-US" dirty="0"/>
                    </a:p>
                  </a:txBody>
                  <a:tcPr/>
                </a:tc>
              </a:tr>
              <a:tr h="370840">
                <a:tc>
                  <a:txBody>
                    <a:bodyPr/>
                    <a:lstStyle/>
                    <a:p>
                      <a:r>
                        <a:rPr lang="tr-TR" dirty="0" smtClean="0"/>
                        <a:t>R-SQUARED</a:t>
                      </a:r>
                      <a:endParaRPr lang="en-US" dirty="0"/>
                    </a:p>
                  </a:txBody>
                  <a:tcPr/>
                </a:tc>
                <a:tc>
                  <a:txBody>
                    <a:bodyPr/>
                    <a:lstStyle/>
                    <a:p>
                      <a:pPr algn="ctr"/>
                      <a:r>
                        <a:rPr lang="tr-TR" dirty="0" smtClean="0"/>
                        <a:t>0.992</a:t>
                      </a:r>
                      <a:endParaRPr lang="en-US" dirty="0"/>
                    </a:p>
                  </a:txBody>
                  <a:tcPr/>
                </a:tc>
              </a:tr>
              <a:tr h="370840">
                <a:tc>
                  <a:txBody>
                    <a:bodyPr/>
                    <a:lstStyle/>
                    <a:p>
                      <a:r>
                        <a:rPr lang="tr-TR" dirty="0" smtClean="0"/>
                        <a:t>ADJUSTED R-SQUARED</a:t>
                      </a:r>
                      <a:endParaRPr lang="en-US" dirty="0"/>
                    </a:p>
                  </a:txBody>
                  <a:tcPr/>
                </a:tc>
                <a:tc>
                  <a:txBody>
                    <a:bodyPr/>
                    <a:lstStyle/>
                    <a:p>
                      <a:pPr algn="ctr"/>
                      <a:r>
                        <a:rPr lang="tr-TR" dirty="0" smtClean="0"/>
                        <a:t>0.990</a:t>
                      </a:r>
                      <a:endParaRPr lang="en-US" dirty="0"/>
                    </a:p>
                  </a:txBody>
                  <a:tcPr/>
                </a:tc>
              </a:tr>
              <a:tr h="370840">
                <a:tc>
                  <a:txBody>
                    <a:bodyPr/>
                    <a:lstStyle/>
                    <a:p>
                      <a:r>
                        <a:rPr lang="tr-TR" dirty="0" smtClean="0"/>
                        <a:t>DURBIN-WATSON</a:t>
                      </a:r>
                      <a:r>
                        <a:rPr lang="tr-TR" baseline="0" dirty="0" smtClean="0"/>
                        <a:t> STAT</a:t>
                      </a:r>
                      <a:endParaRPr lang="en-US" dirty="0"/>
                    </a:p>
                  </a:txBody>
                  <a:tcPr/>
                </a:tc>
                <a:tc>
                  <a:txBody>
                    <a:bodyPr/>
                    <a:lstStyle/>
                    <a:p>
                      <a:pPr algn="ctr"/>
                      <a:r>
                        <a:rPr lang="tr-TR" dirty="0" smtClean="0"/>
                        <a:t>1.593</a:t>
                      </a:r>
                      <a:endParaRPr lang="en-US" dirty="0"/>
                    </a:p>
                  </a:txBody>
                  <a:tcPr/>
                </a:tc>
              </a:tr>
            </a:tbl>
          </a:graphicData>
        </a:graphic>
      </p:graphicFrame>
    </p:spTree>
    <p:extLst>
      <p:ext uri="{BB962C8B-B14F-4D97-AF65-F5344CB8AC3E}">
        <p14:creationId xmlns:p14="http://schemas.microsoft.com/office/powerpoint/2010/main" val="3138020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TED - </a:t>
            </a:r>
            <a:r>
              <a:rPr lang="tr-TR" dirty="0"/>
              <a:t>Karayolu </a:t>
            </a:r>
            <a:r>
              <a:rPr lang="tr-TR" dirty="0" smtClean="0"/>
              <a:t>ile tekstil ihracatı (ABD$)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69620899"/>
              </p:ext>
            </p:extLst>
          </p:nvPr>
        </p:nvGraphicFramePr>
        <p:xfrm>
          <a:off x="1524000" y="2251439"/>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tc>
                <a:tc>
                  <a:txBody>
                    <a:bodyPr/>
                    <a:lstStyle/>
                    <a:p>
                      <a:pPr algn="ctr"/>
                      <a:r>
                        <a:rPr lang="tr-TR" dirty="0" smtClean="0"/>
                        <a:t>TED</a:t>
                      </a:r>
                      <a:endParaRPr lang="en-US" dirty="0"/>
                    </a:p>
                  </a:txBody>
                  <a:tcPr/>
                </a:tc>
              </a:tr>
              <a:tr h="370840">
                <a:tc>
                  <a:txBody>
                    <a:bodyPr/>
                    <a:lstStyle/>
                    <a:p>
                      <a:r>
                        <a:rPr lang="tr-TR" dirty="0" smtClean="0"/>
                        <a:t>C</a:t>
                      </a:r>
                      <a:endParaRPr lang="en-US" dirty="0"/>
                    </a:p>
                  </a:txBody>
                  <a:tcPr/>
                </a:tc>
                <a:tc>
                  <a:txBody>
                    <a:bodyPr/>
                    <a:lstStyle/>
                    <a:p>
                      <a:pPr algn="ctr"/>
                      <a:r>
                        <a:rPr lang="tr-TR" dirty="0" smtClean="0"/>
                        <a:t>5.642 (0.000)</a:t>
                      </a:r>
                      <a:endParaRPr lang="en-US" dirty="0"/>
                    </a:p>
                  </a:txBody>
                  <a:tcPr/>
                </a:tc>
              </a:tr>
              <a:tr h="370840">
                <a:tc>
                  <a:txBody>
                    <a:bodyPr/>
                    <a:lstStyle/>
                    <a:p>
                      <a:r>
                        <a:rPr lang="tr-TR" dirty="0" smtClean="0"/>
                        <a:t>SUMGDP</a:t>
                      </a:r>
                      <a:endParaRPr lang="en-US" dirty="0"/>
                    </a:p>
                  </a:txBody>
                  <a:tcPr/>
                </a:tc>
                <a:tc>
                  <a:txBody>
                    <a:bodyPr/>
                    <a:lstStyle/>
                    <a:p>
                      <a:pPr algn="ctr"/>
                      <a:r>
                        <a:rPr lang="tr-TR" dirty="0" smtClean="0"/>
                        <a:t>0.560 (0.000)</a:t>
                      </a:r>
                      <a:endParaRPr lang="en-US" dirty="0"/>
                    </a:p>
                  </a:txBody>
                  <a:tcPr/>
                </a:tc>
              </a:tr>
              <a:tr h="370840">
                <a:tc>
                  <a:txBody>
                    <a:bodyPr/>
                    <a:lstStyle/>
                    <a:p>
                      <a:r>
                        <a:rPr lang="tr-TR" dirty="0" smtClean="0"/>
                        <a:t>SIMSIZE</a:t>
                      </a:r>
                      <a:endParaRPr lang="en-US" dirty="0"/>
                    </a:p>
                  </a:txBody>
                  <a:tcPr/>
                </a:tc>
                <a:tc>
                  <a:txBody>
                    <a:bodyPr/>
                    <a:lstStyle/>
                    <a:p>
                      <a:pPr algn="ctr"/>
                      <a:r>
                        <a:rPr lang="tr-TR" dirty="0" smtClean="0"/>
                        <a:t>1.169 (0.000)</a:t>
                      </a:r>
                      <a:endParaRPr lang="en-US" dirty="0"/>
                    </a:p>
                  </a:txBody>
                  <a:tcPr/>
                </a:tc>
              </a:tr>
              <a:tr h="370840">
                <a:tc>
                  <a:txBody>
                    <a:bodyPr/>
                    <a:lstStyle/>
                    <a:p>
                      <a:r>
                        <a:rPr lang="tr-TR" dirty="0" smtClean="0"/>
                        <a:t>RELENDOW</a:t>
                      </a:r>
                      <a:endParaRPr lang="en-US" dirty="0"/>
                    </a:p>
                  </a:txBody>
                  <a:tcPr/>
                </a:tc>
                <a:tc>
                  <a:txBody>
                    <a:bodyPr/>
                    <a:lstStyle/>
                    <a:p>
                      <a:pPr algn="ctr"/>
                      <a:r>
                        <a:rPr lang="tr-TR" dirty="0" smtClean="0"/>
                        <a:t>0.043 (0.883)</a:t>
                      </a:r>
                      <a:endParaRPr lang="en-US" dirty="0"/>
                    </a:p>
                  </a:txBody>
                  <a:tcPr/>
                </a:tc>
              </a:tr>
              <a:tr h="370840">
                <a:tc>
                  <a:txBody>
                    <a:bodyPr/>
                    <a:lstStyle/>
                    <a:p>
                      <a:r>
                        <a:rPr lang="tr-TR" dirty="0" smtClean="0"/>
                        <a:t>QUOTA-1</a:t>
                      </a:r>
                      <a:endParaRPr lang="en-US" dirty="0"/>
                    </a:p>
                  </a:txBody>
                  <a:tcPr/>
                </a:tc>
                <a:tc>
                  <a:txBody>
                    <a:bodyPr/>
                    <a:lstStyle/>
                    <a:p>
                      <a:pPr algn="ctr"/>
                      <a:r>
                        <a:rPr lang="tr-TR" dirty="0" smtClean="0"/>
                        <a:t>-754.8 (0.001)</a:t>
                      </a:r>
                      <a:endParaRPr lang="en-US" dirty="0"/>
                    </a:p>
                  </a:txBody>
                  <a:tcPr/>
                </a:tc>
              </a:tr>
              <a:tr h="370840">
                <a:tc>
                  <a:txBody>
                    <a:bodyPr/>
                    <a:lstStyle/>
                    <a:p>
                      <a:r>
                        <a:rPr lang="tr-TR" dirty="0" smtClean="0"/>
                        <a:t>R-SQUARED</a:t>
                      </a:r>
                      <a:endParaRPr lang="en-US" dirty="0"/>
                    </a:p>
                  </a:txBody>
                  <a:tcPr/>
                </a:tc>
                <a:tc>
                  <a:txBody>
                    <a:bodyPr/>
                    <a:lstStyle/>
                    <a:p>
                      <a:pPr algn="ctr"/>
                      <a:r>
                        <a:rPr lang="tr-TR" dirty="0" smtClean="0"/>
                        <a:t>0.994</a:t>
                      </a:r>
                      <a:endParaRPr lang="en-US" dirty="0"/>
                    </a:p>
                  </a:txBody>
                  <a:tcPr/>
                </a:tc>
              </a:tr>
              <a:tr h="370840">
                <a:tc>
                  <a:txBody>
                    <a:bodyPr/>
                    <a:lstStyle/>
                    <a:p>
                      <a:r>
                        <a:rPr lang="tr-TR" dirty="0" smtClean="0"/>
                        <a:t>ADJUSTED R-SQUARED</a:t>
                      </a:r>
                      <a:endParaRPr lang="en-US" dirty="0"/>
                    </a:p>
                  </a:txBody>
                  <a:tcPr/>
                </a:tc>
                <a:tc>
                  <a:txBody>
                    <a:bodyPr/>
                    <a:lstStyle/>
                    <a:p>
                      <a:pPr algn="ctr"/>
                      <a:r>
                        <a:rPr lang="tr-TR" dirty="0" smtClean="0"/>
                        <a:t>0.993</a:t>
                      </a:r>
                      <a:endParaRPr lang="en-US" dirty="0"/>
                    </a:p>
                  </a:txBody>
                  <a:tcPr/>
                </a:tc>
              </a:tr>
              <a:tr h="370840">
                <a:tc>
                  <a:txBody>
                    <a:bodyPr/>
                    <a:lstStyle/>
                    <a:p>
                      <a:r>
                        <a:rPr lang="tr-TR" dirty="0" smtClean="0"/>
                        <a:t>DURBIN-WATSON</a:t>
                      </a:r>
                      <a:r>
                        <a:rPr lang="tr-TR" baseline="0" dirty="0" smtClean="0"/>
                        <a:t> STAT</a:t>
                      </a:r>
                      <a:endParaRPr lang="en-US" dirty="0"/>
                    </a:p>
                  </a:txBody>
                  <a:tcPr/>
                </a:tc>
                <a:tc>
                  <a:txBody>
                    <a:bodyPr/>
                    <a:lstStyle/>
                    <a:p>
                      <a:pPr algn="ctr"/>
                      <a:r>
                        <a:rPr lang="tr-TR" dirty="0" smtClean="0"/>
                        <a:t>1.605</a:t>
                      </a:r>
                      <a:endParaRPr lang="en-US" dirty="0"/>
                    </a:p>
                  </a:txBody>
                  <a:tcPr/>
                </a:tc>
              </a:tr>
            </a:tbl>
          </a:graphicData>
        </a:graphic>
      </p:graphicFrame>
    </p:spTree>
    <p:extLst>
      <p:ext uri="{BB962C8B-B14F-4D97-AF65-F5344CB8AC3E}">
        <p14:creationId xmlns:p14="http://schemas.microsoft.com/office/powerpoint/2010/main" val="3485176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Türkiye’nin tekstil ihracatı (milyar kg)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22488329"/>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443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Avrupa</a:t>
            </a:r>
            <a:r>
              <a:rPr lang="tr-TR" dirty="0"/>
              <a:t>’da Mevcut Ekonomik Durum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Son </a:t>
            </a:r>
            <a:r>
              <a:rPr lang="en-US" dirty="0" err="1"/>
              <a:t>yıllarda</a:t>
            </a:r>
            <a:r>
              <a:rPr lang="en-US" dirty="0"/>
              <a:t> </a:t>
            </a:r>
            <a:r>
              <a:rPr lang="en-US" dirty="0" err="1"/>
              <a:t>düzelmeye</a:t>
            </a:r>
            <a:r>
              <a:rPr lang="en-US" dirty="0"/>
              <a:t> </a:t>
            </a:r>
            <a:r>
              <a:rPr lang="en-US" dirty="0" err="1"/>
              <a:t>yönelik</a:t>
            </a:r>
            <a:r>
              <a:rPr lang="en-US" dirty="0"/>
              <a:t> </a:t>
            </a:r>
            <a:r>
              <a:rPr lang="en-US" dirty="0" err="1"/>
              <a:t>önemli</a:t>
            </a:r>
            <a:r>
              <a:rPr lang="en-US" dirty="0"/>
              <a:t> </a:t>
            </a:r>
            <a:r>
              <a:rPr lang="en-US" dirty="0" err="1"/>
              <a:t>tedbirler</a:t>
            </a:r>
            <a:r>
              <a:rPr lang="en-US" dirty="0"/>
              <a:t> </a:t>
            </a:r>
            <a:r>
              <a:rPr lang="en-US" dirty="0" err="1"/>
              <a:t>alınmakla</a:t>
            </a:r>
            <a:r>
              <a:rPr lang="en-US" dirty="0"/>
              <a:t> </a:t>
            </a:r>
            <a:r>
              <a:rPr lang="en-US" dirty="0" err="1"/>
              <a:t>birlikte</a:t>
            </a:r>
            <a:r>
              <a:rPr lang="en-US" dirty="0"/>
              <a:t> </a:t>
            </a:r>
            <a:r>
              <a:rPr lang="en-US" dirty="0" err="1"/>
              <a:t>bazı</a:t>
            </a:r>
            <a:r>
              <a:rPr lang="en-US" dirty="0"/>
              <a:t> </a:t>
            </a:r>
            <a:r>
              <a:rPr lang="en-US" dirty="0" err="1"/>
              <a:t>Avrupa</a:t>
            </a:r>
            <a:r>
              <a:rPr lang="en-US" dirty="0"/>
              <a:t> </a:t>
            </a:r>
            <a:r>
              <a:rPr lang="en-US" dirty="0" err="1"/>
              <a:t>ülkelerindeki</a:t>
            </a:r>
            <a:r>
              <a:rPr lang="en-US" dirty="0"/>
              <a:t> </a:t>
            </a:r>
            <a:r>
              <a:rPr lang="en-US" dirty="0" err="1"/>
              <a:t>borçların</a:t>
            </a:r>
            <a:r>
              <a:rPr lang="en-US" dirty="0"/>
              <a:t> </a:t>
            </a:r>
            <a:r>
              <a:rPr lang="en-US" dirty="0" err="1"/>
              <a:t>süreklililiği</a:t>
            </a:r>
            <a:r>
              <a:rPr lang="en-US" dirty="0"/>
              <a:t> </a:t>
            </a:r>
            <a:r>
              <a:rPr lang="en-US" dirty="0" err="1"/>
              <a:t>devam</a:t>
            </a:r>
            <a:r>
              <a:rPr lang="en-US" dirty="0"/>
              <a:t> </a:t>
            </a:r>
            <a:r>
              <a:rPr lang="en-US" dirty="0" err="1"/>
              <a:t>etmekte</a:t>
            </a:r>
            <a:r>
              <a:rPr lang="en-US" dirty="0"/>
              <a:t> </a:t>
            </a:r>
            <a:endParaRPr lang="tr-TR" dirty="0" smtClean="0"/>
          </a:p>
          <a:p>
            <a:pPr marL="0" indent="0">
              <a:buNone/>
            </a:pPr>
            <a:endParaRPr lang="tr-TR" dirty="0" smtClean="0"/>
          </a:p>
          <a:p>
            <a:pPr marL="0" indent="0">
              <a:buNone/>
            </a:pPr>
            <a:r>
              <a:rPr lang="tr-TR" dirty="0" smtClean="0"/>
              <a:t>B</a:t>
            </a:r>
            <a:r>
              <a:rPr lang="en-US" dirty="0" err="1" smtClean="0"/>
              <a:t>una</a:t>
            </a:r>
            <a:r>
              <a:rPr lang="en-US" dirty="0" smtClean="0"/>
              <a:t> </a:t>
            </a:r>
            <a:r>
              <a:rPr lang="en-US" dirty="0" err="1"/>
              <a:t>karşılık</a:t>
            </a:r>
            <a:r>
              <a:rPr lang="en-US" dirty="0"/>
              <a:t> </a:t>
            </a:r>
            <a:r>
              <a:rPr lang="en-US" dirty="0" err="1"/>
              <a:t>özellikle</a:t>
            </a:r>
            <a:r>
              <a:rPr lang="en-US" dirty="0"/>
              <a:t> </a:t>
            </a:r>
            <a:r>
              <a:rPr lang="en-US" dirty="0" err="1" smtClean="0"/>
              <a:t>kuzey</a:t>
            </a:r>
            <a:r>
              <a:rPr lang="tr-TR" dirty="0"/>
              <a:t> </a:t>
            </a:r>
            <a:r>
              <a:rPr lang="en-US" dirty="0" err="1" smtClean="0"/>
              <a:t>Avrupa</a:t>
            </a:r>
            <a:r>
              <a:rPr lang="en-US" dirty="0" smtClean="0"/>
              <a:t> </a:t>
            </a:r>
            <a:r>
              <a:rPr lang="en-US" dirty="0" err="1"/>
              <a:t>ülkeleri</a:t>
            </a:r>
            <a:r>
              <a:rPr lang="en-US" dirty="0"/>
              <a:t> </a:t>
            </a:r>
            <a:r>
              <a:rPr lang="en-US" dirty="0" err="1"/>
              <a:t>Dünya</a:t>
            </a:r>
            <a:r>
              <a:rPr lang="en-US" dirty="0"/>
              <a:t> </a:t>
            </a:r>
            <a:r>
              <a:rPr lang="en-US" dirty="0" err="1"/>
              <a:t>rekabet</a:t>
            </a:r>
            <a:r>
              <a:rPr lang="en-US" dirty="0"/>
              <a:t> </a:t>
            </a:r>
            <a:r>
              <a:rPr lang="en-US" dirty="0" err="1"/>
              <a:t>gücü</a:t>
            </a:r>
            <a:r>
              <a:rPr lang="en-US" dirty="0"/>
              <a:t> </a:t>
            </a:r>
            <a:r>
              <a:rPr lang="en-US" dirty="0" err="1"/>
              <a:t>açısından</a:t>
            </a:r>
            <a:r>
              <a:rPr lang="en-US" dirty="0"/>
              <a:t> (WEF, 2013) </a:t>
            </a:r>
            <a:r>
              <a:rPr lang="en-US" dirty="0" err="1"/>
              <a:t>üst</a:t>
            </a:r>
            <a:r>
              <a:rPr lang="en-US" dirty="0"/>
              <a:t> </a:t>
            </a:r>
            <a:r>
              <a:rPr lang="en-US" dirty="0" err="1"/>
              <a:t>sıralardaki</a:t>
            </a:r>
            <a:r>
              <a:rPr lang="en-US" dirty="0"/>
              <a:t> </a:t>
            </a:r>
            <a:r>
              <a:rPr lang="en-US" dirty="0" err="1"/>
              <a:t>yerlerini</a:t>
            </a:r>
            <a:r>
              <a:rPr lang="en-US" dirty="0"/>
              <a:t> </a:t>
            </a:r>
            <a:r>
              <a:rPr lang="en-US" dirty="0" err="1"/>
              <a:t>korumaktadırlar</a:t>
            </a:r>
            <a:r>
              <a:rPr lang="en-US" dirty="0"/>
              <a:t>.</a:t>
            </a:r>
          </a:p>
        </p:txBody>
      </p:sp>
    </p:spTree>
    <p:extLst>
      <p:ext uri="{BB962C8B-B14F-4D97-AF65-F5344CB8AC3E}">
        <p14:creationId xmlns:p14="http://schemas.microsoft.com/office/powerpoint/2010/main" val="3154449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Türkiye’nin tekstil ihracatı (milyar ABD$)</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25923097"/>
              </p:ext>
            </p:extLst>
          </p:nvPr>
        </p:nvGraphicFramePr>
        <p:xfrm>
          <a:off x="258763" y="1143000"/>
          <a:ext cx="8634412"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353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Sonuçlar</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err="1" smtClean="0"/>
              <a:t>Türkiye’nin</a:t>
            </a:r>
            <a:r>
              <a:rPr lang="en-US" dirty="0" smtClean="0"/>
              <a:t> </a:t>
            </a:r>
            <a:r>
              <a:rPr lang="en-US" dirty="0" err="1" smtClean="0"/>
              <a:t>Dünya</a:t>
            </a:r>
            <a:r>
              <a:rPr lang="en-US" dirty="0" smtClean="0"/>
              <a:t> </a:t>
            </a:r>
            <a:r>
              <a:rPr lang="en-US" dirty="0" err="1" smtClean="0"/>
              <a:t>ticaretindeki</a:t>
            </a:r>
            <a:r>
              <a:rPr lang="en-US" dirty="0" smtClean="0"/>
              <a:t> </a:t>
            </a:r>
            <a:r>
              <a:rPr lang="en-US" dirty="0" err="1" smtClean="0"/>
              <a:t>rolü</a:t>
            </a:r>
            <a:r>
              <a:rPr lang="en-US" dirty="0" smtClean="0"/>
              <a:t>, </a:t>
            </a:r>
            <a:r>
              <a:rPr lang="en-US" dirty="0" err="1" smtClean="0"/>
              <a:t>jeopolitik</a:t>
            </a:r>
            <a:r>
              <a:rPr lang="en-US" dirty="0" smtClean="0"/>
              <a:t> </a:t>
            </a:r>
            <a:r>
              <a:rPr lang="en-US" dirty="0" err="1" smtClean="0"/>
              <a:t>konumunu</a:t>
            </a:r>
            <a:r>
              <a:rPr lang="en-US" dirty="0" smtClean="0"/>
              <a:t> </a:t>
            </a:r>
            <a:r>
              <a:rPr lang="en-US" dirty="0" err="1" smtClean="0"/>
              <a:t>daha</a:t>
            </a:r>
            <a:r>
              <a:rPr lang="en-US" dirty="0" smtClean="0"/>
              <a:t> </a:t>
            </a:r>
            <a:r>
              <a:rPr lang="en-US" dirty="0" err="1" smtClean="0"/>
              <a:t>etkin</a:t>
            </a:r>
            <a:r>
              <a:rPr lang="en-US" dirty="0" smtClean="0"/>
              <a:t> </a:t>
            </a:r>
            <a:r>
              <a:rPr lang="en-US" dirty="0" err="1" smtClean="0"/>
              <a:t>kullanabilmesinden</a:t>
            </a:r>
            <a:r>
              <a:rPr lang="en-US" dirty="0" smtClean="0"/>
              <a:t> </a:t>
            </a:r>
            <a:r>
              <a:rPr lang="en-US" dirty="0" err="1" smtClean="0"/>
              <a:t>dolayı</a:t>
            </a:r>
            <a:r>
              <a:rPr lang="en-US" dirty="0" smtClean="0"/>
              <a:t>, her </a:t>
            </a:r>
            <a:r>
              <a:rPr lang="en-US" dirty="0" err="1" smtClean="0"/>
              <a:t>geçen</a:t>
            </a:r>
            <a:r>
              <a:rPr lang="en-US" dirty="0" smtClean="0"/>
              <a:t> </a:t>
            </a:r>
            <a:r>
              <a:rPr lang="en-US" dirty="0" err="1" smtClean="0"/>
              <a:t>gün</a:t>
            </a:r>
            <a:r>
              <a:rPr lang="en-US" dirty="0" smtClean="0"/>
              <a:t> </a:t>
            </a:r>
            <a:r>
              <a:rPr lang="en-US" dirty="0" err="1" smtClean="0"/>
              <a:t>artmaktadır</a:t>
            </a:r>
            <a:r>
              <a:rPr lang="en-US" dirty="0" smtClean="0"/>
              <a:t>. (EU Commission Report, 2009)</a:t>
            </a:r>
          </a:p>
          <a:p>
            <a:pPr marL="0" indent="0">
              <a:buNone/>
            </a:pPr>
            <a:endParaRPr lang="en-US" dirty="0" smtClean="0"/>
          </a:p>
          <a:p>
            <a:pPr marL="0" indent="0">
              <a:buNone/>
            </a:pPr>
            <a:r>
              <a:rPr lang="en-US" dirty="0" smtClean="0"/>
              <a:t>Bu </a:t>
            </a:r>
            <a:r>
              <a:rPr lang="en-US" dirty="0" err="1" smtClean="0"/>
              <a:t>büyümenin</a:t>
            </a:r>
            <a:r>
              <a:rPr lang="en-US" dirty="0" smtClean="0"/>
              <a:t> </a:t>
            </a:r>
            <a:r>
              <a:rPr lang="en-US" dirty="0" err="1" smtClean="0"/>
              <a:t>üzerinde</a:t>
            </a:r>
            <a:r>
              <a:rPr lang="en-US" dirty="0" smtClean="0"/>
              <a:t> en </a:t>
            </a:r>
            <a:r>
              <a:rPr lang="en-US" dirty="0" err="1" smtClean="0"/>
              <a:t>fazla</a:t>
            </a:r>
            <a:r>
              <a:rPr lang="en-US" dirty="0" smtClean="0"/>
              <a:t> </a:t>
            </a:r>
            <a:r>
              <a:rPr lang="en-US" dirty="0" err="1" smtClean="0"/>
              <a:t>etkisi</a:t>
            </a:r>
            <a:r>
              <a:rPr lang="en-US" dirty="0" smtClean="0"/>
              <a:t> </a:t>
            </a:r>
            <a:r>
              <a:rPr lang="en-US" dirty="0" err="1" smtClean="0"/>
              <a:t>olan</a:t>
            </a:r>
            <a:r>
              <a:rPr lang="en-US" dirty="0" smtClean="0"/>
              <a:t> </a:t>
            </a:r>
            <a:r>
              <a:rPr lang="en-US" dirty="0" err="1" smtClean="0"/>
              <a:t>faktör</a:t>
            </a:r>
            <a:r>
              <a:rPr lang="en-US" dirty="0" smtClean="0"/>
              <a:t>, AB </a:t>
            </a:r>
            <a:r>
              <a:rPr lang="en-US" dirty="0" err="1" smtClean="0"/>
              <a:t>ile</a:t>
            </a:r>
            <a:r>
              <a:rPr lang="en-US" dirty="0" smtClean="0"/>
              <a:t> </a:t>
            </a:r>
            <a:r>
              <a:rPr lang="en-US" dirty="0" err="1" smtClean="0"/>
              <a:t>olan</a:t>
            </a:r>
            <a:r>
              <a:rPr lang="en-US" dirty="0" smtClean="0"/>
              <a:t> </a:t>
            </a:r>
            <a:r>
              <a:rPr lang="en-US" dirty="0" err="1" smtClean="0"/>
              <a:t>karsılıklı</a:t>
            </a:r>
            <a:r>
              <a:rPr lang="en-US" dirty="0" smtClean="0"/>
              <a:t> </a:t>
            </a:r>
            <a:r>
              <a:rPr lang="en-US" dirty="0" err="1" smtClean="0"/>
              <a:t>ticaret</a:t>
            </a:r>
            <a:r>
              <a:rPr lang="en-US" dirty="0" smtClean="0"/>
              <a:t> </a:t>
            </a:r>
            <a:r>
              <a:rPr lang="en-US" dirty="0" err="1" smtClean="0"/>
              <a:t>iliskisidir</a:t>
            </a:r>
            <a:r>
              <a:rPr lang="en-US" dirty="0" smtClean="0"/>
              <a:t>.</a:t>
            </a:r>
          </a:p>
          <a:p>
            <a:pPr marL="0" indent="0">
              <a:buNone/>
            </a:pPr>
            <a:endParaRPr lang="en-US" dirty="0" smtClean="0"/>
          </a:p>
          <a:p>
            <a:pPr marL="0" indent="0">
              <a:buNone/>
            </a:pPr>
            <a:r>
              <a:rPr lang="en-US" dirty="0" err="1" smtClean="0"/>
              <a:t>Ancak</a:t>
            </a:r>
            <a:r>
              <a:rPr lang="en-US" dirty="0" smtClean="0"/>
              <a:t> son </a:t>
            </a:r>
            <a:r>
              <a:rPr lang="en-US" dirty="0" err="1" smtClean="0"/>
              <a:t>yıllarda</a:t>
            </a:r>
            <a:r>
              <a:rPr lang="en-US" dirty="0" smtClean="0"/>
              <a:t>, </a:t>
            </a:r>
            <a:r>
              <a:rPr lang="en-US" dirty="0" err="1" smtClean="0"/>
              <a:t>AB’ye</a:t>
            </a:r>
            <a:r>
              <a:rPr lang="en-US" dirty="0" smtClean="0"/>
              <a:t> </a:t>
            </a:r>
            <a:r>
              <a:rPr lang="en-US" dirty="0" err="1" smtClean="0"/>
              <a:t>olan</a:t>
            </a:r>
            <a:r>
              <a:rPr lang="en-US" dirty="0" smtClean="0"/>
              <a:t> </a:t>
            </a:r>
            <a:r>
              <a:rPr lang="en-US" dirty="0" err="1" smtClean="0"/>
              <a:t>toplam</a:t>
            </a:r>
            <a:r>
              <a:rPr lang="en-US" dirty="0" smtClean="0"/>
              <a:t> </a:t>
            </a:r>
            <a:r>
              <a:rPr lang="en-US" dirty="0" err="1" smtClean="0"/>
              <a:t>ithalat</a:t>
            </a:r>
            <a:r>
              <a:rPr lang="en-US" dirty="0" smtClean="0"/>
              <a:t>/</a:t>
            </a:r>
            <a:r>
              <a:rPr lang="en-US" dirty="0" err="1" smtClean="0"/>
              <a:t>ihracat</a:t>
            </a:r>
            <a:r>
              <a:rPr lang="en-US" dirty="0" smtClean="0"/>
              <a:t> </a:t>
            </a:r>
            <a:r>
              <a:rPr lang="en-US" dirty="0" err="1" smtClean="0"/>
              <a:t>rakamlarında</a:t>
            </a:r>
            <a:r>
              <a:rPr lang="en-US" dirty="0" smtClean="0"/>
              <a:t> </a:t>
            </a:r>
            <a:r>
              <a:rPr lang="tr-TR" dirty="0" smtClean="0"/>
              <a:t>göreli olarak </a:t>
            </a:r>
            <a:r>
              <a:rPr lang="en-US" dirty="0" err="1" smtClean="0"/>
              <a:t>bir</a:t>
            </a:r>
            <a:r>
              <a:rPr lang="en-US" dirty="0" smtClean="0"/>
              <a:t> </a:t>
            </a:r>
            <a:r>
              <a:rPr lang="en-US" dirty="0" err="1" smtClean="0"/>
              <a:t>düşüş</a:t>
            </a:r>
            <a:r>
              <a:rPr lang="en-US" dirty="0" smtClean="0"/>
              <a:t> </a:t>
            </a:r>
            <a:r>
              <a:rPr lang="en-US" dirty="0" err="1" smtClean="0"/>
              <a:t>gözlemlenmektedir</a:t>
            </a:r>
            <a:r>
              <a:rPr lang="en-US" dirty="0" smtClean="0"/>
              <a:t>.</a:t>
            </a:r>
          </a:p>
          <a:p>
            <a:endParaRPr lang="en-US" dirty="0"/>
          </a:p>
        </p:txBody>
      </p:sp>
    </p:spTree>
    <p:extLst>
      <p:ext uri="{BB962C8B-B14F-4D97-AF65-F5344CB8AC3E}">
        <p14:creationId xmlns:p14="http://schemas.microsoft.com/office/powerpoint/2010/main" val="957723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Sonuçlar</a:t>
            </a:r>
            <a:endParaRPr lang="en-US" dirty="0"/>
          </a:p>
        </p:txBody>
      </p:sp>
      <p:sp>
        <p:nvSpPr>
          <p:cNvPr id="3" name="Content Placeholder 2"/>
          <p:cNvSpPr>
            <a:spLocks noGrp="1"/>
          </p:cNvSpPr>
          <p:nvPr>
            <p:ph idx="1"/>
          </p:nvPr>
        </p:nvSpPr>
        <p:spPr/>
        <p:txBody>
          <a:bodyPr/>
          <a:lstStyle/>
          <a:p>
            <a:pPr marL="0" indent="0">
              <a:buNone/>
            </a:pPr>
            <a:r>
              <a:rPr lang="tr-TR" dirty="0" err="1"/>
              <a:t>EC’nin</a:t>
            </a:r>
            <a:r>
              <a:rPr lang="tr-TR" dirty="0"/>
              <a:t> bu düşüş rakamlarının nedenleri üzerinde bir araştırma yapılmasını talep etmesi ve finansal kriz ile Türkiye’nin ticari yelpazesinin genişletmesi dışında bu düşüşe neden olan başka faktörlerin olup olmadığının araştırılması için bir rapor hazırlanmasını istemesi bile konunun salt Türkiye’yi değil tüm Avrupa ülkelerini de etkilediğinin bir göstergesidir</a:t>
            </a:r>
            <a:r>
              <a:rPr lang="tr-TR" dirty="0" smtClean="0"/>
              <a:t>.</a:t>
            </a:r>
            <a:endParaRPr lang="tr-TR" dirty="0"/>
          </a:p>
        </p:txBody>
      </p:sp>
    </p:spTree>
    <p:extLst>
      <p:ext uri="{BB962C8B-B14F-4D97-AF65-F5344CB8AC3E}">
        <p14:creationId xmlns:p14="http://schemas.microsoft.com/office/powerpoint/2010/main" val="3506768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Sonuçlar</a:t>
            </a:r>
            <a:endParaRPr lang="en-US" dirty="0"/>
          </a:p>
        </p:txBody>
      </p:sp>
      <p:sp>
        <p:nvSpPr>
          <p:cNvPr id="3" name="Content Placeholder 2"/>
          <p:cNvSpPr>
            <a:spLocks noGrp="1"/>
          </p:cNvSpPr>
          <p:nvPr>
            <p:ph idx="1"/>
          </p:nvPr>
        </p:nvSpPr>
        <p:spPr>
          <a:xfrm>
            <a:off x="0" y="1143000"/>
            <a:ext cx="8893547" cy="5715000"/>
          </a:xfrm>
        </p:spPr>
        <p:txBody>
          <a:bodyPr>
            <a:noAutofit/>
          </a:bodyPr>
          <a:lstStyle/>
          <a:p>
            <a:r>
              <a:rPr lang="tr-TR" sz="2400" b="1" dirty="0" smtClean="0"/>
              <a:t>Türkiye’nin bu bağlamda özellikle karayolu taşımacılığında yaşadığı sorunlar 2005 yılından beri AB’nin araştırması kapsamındadır.</a:t>
            </a:r>
          </a:p>
          <a:p>
            <a:r>
              <a:rPr lang="tr-TR" sz="2400" b="1" dirty="0" smtClean="0"/>
              <a:t>Söz konusu durum salt Türk yatırımcıları değil %70’i AB ülkelerinden olan yabancı yatırımcıları da etkilemektedir. </a:t>
            </a:r>
          </a:p>
          <a:p>
            <a:r>
              <a:rPr lang="tr-TR" sz="2400" b="1" dirty="0" smtClean="0"/>
              <a:t>Bu çalışmada kullanılan çekim modelleri; bazı Avrupa ülkelerinin uyguladığı kotaların, karayolu taşımacılığına dayalı ihracatımızı gerek kg gerekse de $ bazında negatif yönde etkilediğini, toplam ihracat miktarımızda da kg bazında negatif etkisi olduğunu açıkça ortaya koymaktadır.</a:t>
            </a:r>
          </a:p>
          <a:p>
            <a:r>
              <a:rPr lang="tr-TR" sz="2400" b="1" dirty="0" smtClean="0"/>
              <a:t>Karayolu taşımacılığına uygulanan kotaların, Türkiye Tekstil </a:t>
            </a:r>
            <a:r>
              <a:rPr lang="tr-TR" sz="2400" b="1" dirty="0" err="1" smtClean="0"/>
              <a:t>Sektörü’nün</a:t>
            </a:r>
            <a:r>
              <a:rPr lang="tr-TR" sz="2400" b="1" dirty="0" smtClean="0"/>
              <a:t> Avrupa ülkelerine yaptığı ihracata çok ciddi negatif bir etkisinin olduğu gösterilmiştir.</a:t>
            </a:r>
            <a:endParaRPr lang="en-US" sz="2400" b="1" dirty="0"/>
          </a:p>
        </p:txBody>
      </p:sp>
    </p:spTree>
    <p:extLst>
      <p:ext uri="{BB962C8B-B14F-4D97-AF65-F5344CB8AC3E}">
        <p14:creationId xmlns:p14="http://schemas.microsoft.com/office/powerpoint/2010/main" val="4234728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Mikro düzeyde analizler</a:t>
            </a:r>
            <a:endParaRPr lang="tr-TR" dirty="0"/>
          </a:p>
        </p:txBody>
      </p:sp>
      <p:sp>
        <p:nvSpPr>
          <p:cNvPr id="3" name="Content Placeholder 2"/>
          <p:cNvSpPr>
            <a:spLocks noGrp="1"/>
          </p:cNvSpPr>
          <p:nvPr>
            <p:ph idx="1"/>
          </p:nvPr>
        </p:nvSpPr>
        <p:spPr/>
        <p:txBody>
          <a:bodyPr>
            <a:normAutofit lnSpcReduction="10000"/>
          </a:bodyPr>
          <a:lstStyle/>
          <a:p>
            <a:r>
              <a:rPr lang="tr-TR" dirty="0" smtClean="0"/>
              <a:t>Sadece ikili kotaların değil transit kotaların da dikkate alınacağı analizler.</a:t>
            </a:r>
          </a:p>
          <a:p>
            <a:pPr lvl="1"/>
            <a:r>
              <a:rPr lang="tr-TR" dirty="0" smtClean="0"/>
              <a:t>Ağ </a:t>
            </a:r>
            <a:r>
              <a:rPr lang="tr-TR" dirty="0"/>
              <a:t>optimizasyonu (örneğin; en büyük akış problemi) modelleri ile transit kotaların Türkiye ihracatı </a:t>
            </a:r>
            <a:r>
              <a:rPr lang="tr-TR" dirty="0" smtClean="0"/>
              <a:t>üzerindeki etkilerinin incelenmesi </a:t>
            </a:r>
          </a:p>
          <a:p>
            <a:r>
              <a:rPr lang="tr-TR" dirty="0" smtClean="0"/>
              <a:t>Kotalardan </a:t>
            </a:r>
            <a:r>
              <a:rPr lang="tr-TR" dirty="0"/>
              <a:t>kaynaklanan rota değişikliklerinin taşıma firmalarının </a:t>
            </a:r>
            <a:r>
              <a:rPr lang="tr-TR" dirty="0" smtClean="0"/>
              <a:t>maliyetlerine etkisinin incelenmesi</a:t>
            </a:r>
          </a:p>
          <a:p>
            <a:pPr lvl="1"/>
            <a:r>
              <a:rPr lang="tr-TR" dirty="0" smtClean="0"/>
              <a:t>Ağ </a:t>
            </a:r>
            <a:r>
              <a:rPr lang="tr-TR" dirty="0"/>
              <a:t>optimizasyonu modellerinin (örneğin; minimum maliyetli ağ akış problemi</a:t>
            </a:r>
            <a:r>
              <a:rPr lang="tr-TR" dirty="0" smtClean="0"/>
              <a:t>) modelleri ile maliyetlerin ve bunların Türkiye’nin ihracatına etkisinin incelenmesi </a:t>
            </a:r>
          </a:p>
        </p:txBody>
      </p:sp>
    </p:spTree>
    <p:extLst>
      <p:ext uri="{BB962C8B-B14F-4D97-AF65-F5344CB8AC3E}">
        <p14:creationId xmlns:p14="http://schemas.microsoft.com/office/powerpoint/2010/main" val="4171304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Gelecek Çalışmalar</a:t>
            </a:r>
            <a:endParaRPr lang="en-US" dirty="0"/>
          </a:p>
        </p:txBody>
      </p:sp>
      <p:sp>
        <p:nvSpPr>
          <p:cNvPr id="5" name="Rectangle 4"/>
          <p:cNvSpPr/>
          <p:nvPr/>
        </p:nvSpPr>
        <p:spPr>
          <a:xfrm>
            <a:off x="220334" y="2071327"/>
            <a:ext cx="4010771" cy="1276681"/>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solidFill>
                  <a:schemeClr val="tx1"/>
                </a:solidFill>
              </a:rPr>
              <a:t>Ağ</a:t>
            </a:r>
            <a:r>
              <a:rPr lang="en-US" sz="2400" dirty="0" smtClean="0">
                <a:solidFill>
                  <a:schemeClr val="tx1"/>
                </a:solidFill>
              </a:rPr>
              <a:t> </a:t>
            </a:r>
            <a:r>
              <a:rPr lang="en-US" sz="2400" dirty="0" err="1" smtClean="0">
                <a:solidFill>
                  <a:schemeClr val="tx1"/>
                </a:solidFill>
              </a:rPr>
              <a:t>optimizasyonu</a:t>
            </a:r>
            <a:r>
              <a:rPr lang="en-US" sz="2400" dirty="0" smtClean="0">
                <a:solidFill>
                  <a:schemeClr val="tx1"/>
                </a:solidFill>
              </a:rPr>
              <a:t> </a:t>
            </a:r>
            <a:r>
              <a:rPr lang="en-US" sz="2400" dirty="0" err="1">
                <a:solidFill>
                  <a:schemeClr val="tx1"/>
                </a:solidFill>
              </a:rPr>
              <a:t>modelleri</a:t>
            </a:r>
            <a:r>
              <a:rPr lang="en-US" sz="2400" dirty="0">
                <a:solidFill>
                  <a:schemeClr val="tx1"/>
                </a:solidFill>
              </a:rPr>
              <a:t> </a:t>
            </a:r>
            <a:r>
              <a:rPr lang="en-US" sz="2400" dirty="0" err="1">
                <a:solidFill>
                  <a:schemeClr val="tx1"/>
                </a:solidFill>
              </a:rPr>
              <a:t>ile</a:t>
            </a:r>
            <a:r>
              <a:rPr lang="en-US" sz="2400" dirty="0">
                <a:solidFill>
                  <a:schemeClr val="tx1"/>
                </a:solidFill>
              </a:rPr>
              <a:t> </a:t>
            </a:r>
            <a:r>
              <a:rPr lang="en-US" sz="2400" dirty="0" err="1">
                <a:solidFill>
                  <a:schemeClr val="tx1"/>
                </a:solidFill>
              </a:rPr>
              <a:t>elde</a:t>
            </a:r>
            <a:r>
              <a:rPr lang="en-US" sz="2400" dirty="0">
                <a:solidFill>
                  <a:schemeClr val="tx1"/>
                </a:solidFill>
              </a:rPr>
              <a:t> </a:t>
            </a:r>
            <a:r>
              <a:rPr lang="en-US" sz="2400" dirty="0" err="1">
                <a:solidFill>
                  <a:schemeClr val="tx1"/>
                </a:solidFill>
              </a:rPr>
              <a:t>edilen</a:t>
            </a:r>
            <a:r>
              <a:rPr lang="en-US" sz="2400" dirty="0">
                <a:solidFill>
                  <a:schemeClr val="tx1"/>
                </a:solidFill>
              </a:rPr>
              <a:t> </a:t>
            </a:r>
            <a:r>
              <a:rPr lang="en-US" sz="2400" dirty="0" err="1">
                <a:solidFill>
                  <a:schemeClr val="tx1"/>
                </a:solidFill>
              </a:rPr>
              <a:t>gerçekçi</a:t>
            </a:r>
            <a:r>
              <a:rPr lang="en-US" sz="2400" dirty="0">
                <a:solidFill>
                  <a:schemeClr val="tx1"/>
                </a:solidFill>
              </a:rPr>
              <a:t> </a:t>
            </a:r>
            <a:r>
              <a:rPr lang="en-US" sz="2400" dirty="0" err="1">
                <a:solidFill>
                  <a:schemeClr val="tx1"/>
                </a:solidFill>
              </a:rPr>
              <a:t>kotalar</a:t>
            </a:r>
            <a:r>
              <a:rPr lang="en-US" sz="2400" dirty="0">
                <a:solidFill>
                  <a:schemeClr val="tx1"/>
                </a:solidFill>
              </a:rPr>
              <a:t> </a:t>
            </a:r>
            <a:r>
              <a:rPr lang="en-US" sz="2400" dirty="0" err="1">
                <a:solidFill>
                  <a:schemeClr val="tx1"/>
                </a:solidFill>
              </a:rPr>
              <a:t>ile</a:t>
            </a:r>
            <a:r>
              <a:rPr lang="en-US" sz="2400" dirty="0">
                <a:solidFill>
                  <a:schemeClr val="tx1"/>
                </a:solidFill>
              </a:rPr>
              <a:t> </a:t>
            </a:r>
            <a:r>
              <a:rPr lang="en-US" sz="2400" dirty="0" err="1">
                <a:solidFill>
                  <a:schemeClr val="tx1"/>
                </a:solidFill>
              </a:rPr>
              <a:t>güncellenmesi</a:t>
            </a:r>
            <a:endParaRPr lang="en-US" sz="2400" dirty="0">
              <a:solidFill>
                <a:schemeClr val="tx1"/>
              </a:solidFill>
            </a:endParaRPr>
          </a:p>
        </p:txBody>
      </p:sp>
      <p:sp>
        <p:nvSpPr>
          <p:cNvPr id="6" name="Rectangle 5"/>
          <p:cNvSpPr/>
          <p:nvPr/>
        </p:nvSpPr>
        <p:spPr>
          <a:xfrm>
            <a:off x="4642596" y="2071328"/>
            <a:ext cx="4010771" cy="780816"/>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En </a:t>
            </a:r>
            <a:r>
              <a:rPr lang="en-US" sz="2000" dirty="0" err="1">
                <a:solidFill>
                  <a:schemeClr val="tx1"/>
                </a:solidFill>
              </a:rPr>
              <a:t>büyük</a:t>
            </a:r>
            <a:r>
              <a:rPr lang="en-US" sz="2000" dirty="0">
                <a:solidFill>
                  <a:schemeClr val="tx1"/>
                </a:solidFill>
              </a:rPr>
              <a:t> </a:t>
            </a:r>
            <a:r>
              <a:rPr lang="en-US" sz="2000" dirty="0" err="1">
                <a:solidFill>
                  <a:schemeClr val="tx1"/>
                </a:solidFill>
              </a:rPr>
              <a:t>akış</a:t>
            </a:r>
            <a:r>
              <a:rPr lang="en-US" sz="2000" dirty="0">
                <a:solidFill>
                  <a:schemeClr val="tx1"/>
                </a:solidFill>
              </a:rPr>
              <a:t> </a:t>
            </a:r>
            <a:r>
              <a:rPr lang="en-US" sz="2000" dirty="0" err="1">
                <a:solidFill>
                  <a:schemeClr val="tx1"/>
                </a:solidFill>
              </a:rPr>
              <a:t>modeli</a:t>
            </a:r>
            <a:r>
              <a:rPr lang="en-US" sz="2000" dirty="0">
                <a:solidFill>
                  <a:schemeClr val="tx1"/>
                </a:solidFill>
              </a:rPr>
              <a:t> </a:t>
            </a:r>
            <a:r>
              <a:rPr lang="en-US" sz="2000" dirty="0" err="1">
                <a:solidFill>
                  <a:schemeClr val="tx1"/>
                </a:solidFill>
              </a:rPr>
              <a:t>kullanılarak</a:t>
            </a:r>
            <a:r>
              <a:rPr lang="en-US" sz="2000" dirty="0">
                <a:solidFill>
                  <a:schemeClr val="tx1"/>
                </a:solidFill>
              </a:rPr>
              <a:t> </a:t>
            </a:r>
            <a:r>
              <a:rPr lang="en-US" sz="2000" dirty="0" err="1">
                <a:solidFill>
                  <a:schemeClr val="tx1"/>
                </a:solidFill>
              </a:rPr>
              <a:t>gerçekçi</a:t>
            </a:r>
            <a:r>
              <a:rPr lang="en-US" sz="2000" dirty="0">
                <a:solidFill>
                  <a:schemeClr val="tx1"/>
                </a:solidFill>
              </a:rPr>
              <a:t> </a:t>
            </a:r>
            <a:r>
              <a:rPr lang="en-US" sz="2000" dirty="0" err="1">
                <a:solidFill>
                  <a:schemeClr val="tx1"/>
                </a:solidFill>
              </a:rPr>
              <a:t>kotaların</a:t>
            </a:r>
            <a:r>
              <a:rPr lang="en-US" sz="2000" dirty="0">
                <a:solidFill>
                  <a:schemeClr val="tx1"/>
                </a:solidFill>
              </a:rPr>
              <a:t> </a:t>
            </a:r>
            <a:r>
              <a:rPr lang="en-US" sz="2000" dirty="0" err="1">
                <a:solidFill>
                  <a:schemeClr val="tx1"/>
                </a:solidFill>
              </a:rPr>
              <a:t>elde</a:t>
            </a:r>
            <a:r>
              <a:rPr lang="en-US" sz="2000" dirty="0">
                <a:solidFill>
                  <a:schemeClr val="tx1"/>
                </a:solidFill>
              </a:rPr>
              <a:t> </a:t>
            </a:r>
            <a:r>
              <a:rPr lang="en-US" sz="2000" dirty="0" err="1">
                <a:solidFill>
                  <a:schemeClr val="tx1"/>
                </a:solidFill>
              </a:rPr>
              <a:t>edilmesi</a:t>
            </a:r>
            <a:r>
              <a:rPr lang="en-US" sz="2000" dirty="0">
                <a:solidFill>
                  <a:schemeClr val="tx1"/>
                </a:solidFill>
              </a:rPr>
              <a:t>.</a:t>
            </a:r>
          </a:p>
        </p:txBody>
      </p:sp>
      <p:sp>
        <p:nvSpPr>
          <p:cNvPr id="7" name="Rectangle 6"/>
          <p:cNvSpPr/>
          <p:nvPr/>
        </p:nvSpPr>
        <p:spPr>
          <a:xfrm>
            <a:off x="220334" y="1309407"/>
            <a:ext cx="4010771" cy="65154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t>Makro</a:t>
            </a:r>
            <a:endParaRPr lang="en-US" sz="2800" dirty="0" smtClean="0"/>
          </a:p>
        </p:txBody>
      </p:sp>
      <p:sp>
        <p:nvSpPr>
          <p:cNvPr id="8" name="Rectangle 7"/>
          <p:cNvSpPr/>
          <p:nvPr/>
        </p:nvSpPr>
        <p:spPr>
          <a:xfrm>
            <a:off x="4642596" y="1309407"/>
            <a:ext cx="4010771" cy="65154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t>Mikro</a:t>
            </a:r>
            <a:endParaRPr lang="en-US" sz="2800" dirty="0" smtClean="0"/>
          </a:p>
        </p:txBody>
      </p:sp>
      <p:sp>
        <p:nvSpPr>
          <p:cNvPr id="9" name="Rectangle 8"/>
          <p:cNvSpPr/>
          <p:nvPr/>
        </p:nvSpPr>
        <p:spPr>
          <a:xfrm>
            <a:off x="220334" y="3484687"/>
            <a:ext cx="4010771" cy="1276681"/>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solidFill>
                  <a:schemeClr val="tx1"/>
                </a:solidFill>
              </a:rPr>
              <a:t>Ağ</a:t>
            </a:r>
            <a:r>
              <a:rPr lang="en-US" sz="2400" dirty="0" smtClean="0">
                <a:solidFill>
                  <a:schemeClr val="tx1"/>
                </a:solidFill>
              </a:rPr>
              <a:t> </a:t>
            </a:r>
            <a:r>
              <a:rPr lang="en-US" sz="2400" dirty="0" err="1" smtClean="0">
                <a:solidFill>
                  <a:schemeClr val="tx1"/>
                </a:solidFill>
              </a:rPr>
              <a:t>optimizasyonu</a:t>
            </a:r>
            <a:r>
              <a:rPr lang="en-US" sz="2400" dirty="0" smtClean="0">
                <a:solidFill>
                  <a:schemeClr val="tx1"/>
                </a:solidFill>
              </a:rPr>
              <a:t> </a:t>
            </a:r>
            <a:r>
              <a:rPr lang="en-US" sz="2400" dirty="0" err="1">
                <a:solidFill>
                  <a:schemeClr val="tx1"/>
                </a:solidFill>
              </a:rPr>
              <a:t>modelleri</a:t>
            </a:r>
            <a:r>
              <a:rPr lang="en-US" sz="2400" dirty="0">
                <a:solidFill>
                  <a:schemeClr val="tx1"/>
                </a:solidFill>
              </a:rPr>
              <a:t> </a:t>
            </a:r>
            <a:r>
              <a:rPr lang="en-US" sz="2400" dirty="0" err="1">
                <a:solidFill>
                  <a:schemeClr val="tx1"/>
                </a:solidFill>
              </a:rPr>
              <a:t>ile</a:t>
            </a:r>
            <a:r>
              <a:rPr lang="en-US" sz="2400" dirty="0">
                <a:solidFill>
                  <a:schemeClr val="tx1"/>
                </a:solidFill>
              </a:rPr>
              <a:t> </a:t>
            </a:r>
            <a:r>
              <a:rPr lang="en-US" sz="2400" dirty="0" err="1">
                <a:solidFill>
                  <a:schemeClr val="tx1"/>
                </a:solidFill>
              </a:rPr>
              <a:t>elde</a:t>
            </a:r>
            <a:r>
              <a:rPr lang="en-US" sz="2400" dirty="0">
                <a:solidFill>
                  <a:schemeClr val="tx1"/>
                </a:solidFill>
              </a:rPr>
              <a:t> </a:t>
            </a:r>
            <a:r>
              <a:rPr lang="en-US" sz="2400" dirty="0" err="1">
                <a:solidFill>
                  <a:schemeClr val="tx1"/>
                </a:solidFill>
              </a:rPr>
              <a:t>edilen</a:t>
            </a:r>
            <a:r>
              <a:rPr lang="en-US" sz="2400" dirty="0">
                <a:solidFill>
                  <a:schemeClr val="tx1"/>
                </a:solidFill>
              </a:rPr>
              <a:t> </a:t>
            </a:r>
            <a:r>
              <a:rPr lang="en-US" sz="2400" dirty="0" err="1">
                <a:solidFill>
                  <a:schemeClr val="tx1"/>
                </a:solidFill>
              </a:rPr>
              <a:t>gerçekçi</a:t>
            </a:r>
            <a:r>
              <a:rPr lang="en-US" sz="2400" dirty="0">
                <a:solidFill>
                  <a:schemeClr val="tx1"/>
                </a:solidFill>
              </a:rPr>
              <a:t> </a:t>
            </a:r>
            <a:r>
              <a:rPr lang="en-US" sz="2400" dirty="0" err="1">
                <a:solidFill>
                  <a:schemeClr val="tx1"/>
                </a:solidFill>
              </a:rPr>
              <a:t>kotalar</a:t>
            </a:r>
            <a:r>
              <a:rPr lang="en-US" sz="2400" dirty="0">
                <a:solidFill>
                  <a:schemeClr val="tx1"/>
                </a:solidFill>
              </a:rPr>
              <a:t> </a:t>
            </a:r>
            <a:r>
              <a:rPr lang="en-US" sz="2400" dirty="0" err="1">
                <a:solidFill>
                  <a:schemeClr val="tx1"/>
                </a:solidFill>
              </a:rPr>
              <a:t>ile</a:t>
            </a:r>
            <a:r>
              <a:rPr lang="en-US" sz="2400" dirty="0">
                <a:solidFill>
                  <a:schemeClr val="tx1"/>
                </a:solidFill>
              </a:rPr>
              <a:t> </a:t>
            </a:r>
            <a:r>
              <a:rPr lang="en-US" sz="2400" dirty="0" err="1">
                <a:solidFill>
                  <a:schemeClr val="tx1"/>
                </a:solidFill>
              </a:rPr>
              <a:t>güncellenmesi</a:t>
            </a:r>
            <a:endParaRPr lang="en-US" sz="2400" dirty="0">
              <a:solidFill>
                <a:schemeClr val="tx1"/>
              </a:solidFill>
            </a:endParaRPr>
          </a:p>
        </p:txBody>
      </p:sp>
      <p:sp>
        <p:nvSpPr>
          <p:cNvPr id="10" name="Rectangle 9"/>
          <p:cNvSpPr/>
          <p:nvPr/>
        </p:nvSpPr>
        <p:spPr>
          <a:xfrm>
            <a:off x="4642596" y="3016812"/>
            <a:ext cx="4010771" cy="1372638"/>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t"/>
          <a:lstStyle/>
          <a:p>
            <a:r>
              <a:rPr lang="en-US" sz="2000" dirty="0" err="1" smtClean="0">
                <a:solidFill>
                  <a:schemeClr val="tx1"/>
                </a:solidFill>
              </a:rPr>
              <a:t>Çalıştay</a:t>
            </a:r>
            <a:r>
              <a:rPr lang="en-US" sz="2000" dirty="0" smtClean="0">
                <a:solidFill>
                  <a:schemeClr val="tx1"/>
                </a:solidFill>
              </a:rPr>
              <a:t> </a:t>
            </a:r>
            <a:r>
              <a:rPr lang="en-US" sz="2000" dirty="0" err="1">
                <a:solidFill>
                  <a:schemeClr val="tx1"/>
                </a:solidFill>
              </a:rPr>
              <a:t>ve</a:t>
            </a:r>
            <a:r>
              <a:rPr lang="en-US" sz="2000" dirty="0">
                <a:solidFill>
                  <a:schemeClr val="tx1"/>
                </a:solidFill>
              </a:rPr>
              <a:t> </a:t>
            </a:r>
            <a:r>
              <a:rPr lang="en-US" sz="2000" dirty="0" err="1">
                <a:solidFill>
                  <a:schemeClr val="tx1"/>
                </a:solidFill>
              </a:rPr>
              <a:t>taşımacılara</a:t>
            </a:r>
            <a:r>
              <a:rPr lang="en-US" sz="2000" dirty="0">
                <a:solidFill>
                  <a:schemeClr val="tx1"/>
                </a:solidFill>
              </a:rPr>
              <a:t> </a:t>
            </a:r>
            <a:r>
              <a:rPr lang="en-US" sz="2000" dirty="0" err="1">
                <a:solidFill>
                  <a:schemeClr val="tx1"/>
                </a:solidFill>
              </a:rPr>
              <a:t>yapılacak</a:t>
            </a:r>
            <a:r>
              <a:rPr lang="en-US" sz="2000" dirty="0">
                <a:solidFill>
                  <a:schemeClr val="tx1"/>
                </a:solidFill>
              </a:rPr>
              <a:t> </a:t>
            </a:r>
            <a:r>
              <a:rPr lang="en-US" sz="2000" dirty="0" err="1">
                <a:solidFill>
                  <a:schemeClr val="tx1"/>
                </a:solidFill>
              </a:rPr>
              <a:t>anket</a:t>
            </a:r>
            <a:r>
              <a:rPr lang="en-US" sz="2000" dirty="0">
                <a:solidFill>
                  <a:schemeClr val="tx1"/>
                </a:solidFill>
              </a:rPr>
              <a:t> </a:t>
            </a:r>
            <a:r>
              <a:rPr lang="en-US" sz="2000" dirty="0" err="1" smtClean="0">
                <a:solidFill>
                  <a:schemeClr val="tx1"/>
                </a:solidFill>
              </a:rPr>
              <a:t>ile</a:t>
            </a:r>
            <a:r>
              <a:rPr lang="en-US" sz="2000" dirty="0" smtClean="0">
                <a:solidFill>
                  <a:schemeClr val="tx1"/>
                </a:solidFill>
              </a:rPr>
              <a:t> </a:t>
            </a:r>
            <a:r>
              <a:rPr lang="en-US" sz="2000" dirty="0" err="1">
                <a:solidFill>
                  <a:schemeClr val="tx1"/>
                </a:solidFill>
              </a:rPr>
              <a:t>taşıma</a:t>
            </a:r>
            <a:r>
              <a:rPr lang="en-US" sz="2000" dirty="0">
                <a:solidFill>
                  <a:schemeClr val="tx1"/>
                </a:solidFill>
              </a:rPr>
              <a:t> </a:t>
            </a:r>
            <a:r>
              <a:rPr lang="en-US" sz="2000" dirty="0" err="1">
                <a:solidFill>
                  <a:schemeClr val="tx1"/>
                </a:solidFill>
              </a:rPr>
              <a:t>maliyetlerinin</a:t>
            </a:r>
            <a:r>
              <a:rPr lang="en-US" sz="2000" dirty="0">
                <a:solidFill>
                  <a:schemeClr val="tx1"/>
                </a:solidFill>
              </a:rPr>
              <a:t> </a:t>
            </a:r>
            <a:r>
              <a:rPr lang="en-US" sz="2000" dirty="0" err="1">
                <a:solidFill>
                  <a:schemeClr val="tx1"/>
                </a:solidFill>
              </a:rPr>
              <a:t>detaylı</a:t>
            </a:r>
            <a:r>
              <a:rPr lang="en-US" sz="2000" dirty="0">
                <a:solidFill>
                  <a:schemeClr val="tx1"/>
                </a:solidFill>
              </a:rPr>
              <a:t> </a:t>
            </a:r>
            <a:r>
              <a:rPr lang="en-US" sz="2000" dirty="0" err="1">
                <a:solidFill>
                  <a:schemeClr val="tx1"/>
                </a:solidFill>
              </a:rPr>
              <a:t>bir</a:t>
            </a:r>
            <a:r>
              <a:rPr lang="en-US" sz="2000" dirty="0">
                <a:solidFill>
                  <a:schemeClr val="tx1"/>
                </a:solidFill>
              </a:rPr>
              <a:t> </a:t>
            </a:r>
            <a:r>
              <a:rPr lang="en-US" sz="2000" dirty="0" err="1">
                <a:solidFill>
                  <a:schemeClr val="tx1"/>
                </a:solidFill>
              </a:rPr>
              <a:t>şekilde</a:t>
            </a:r>
            <a:r>
              <a:rPr lang="en-US" sz="2000" dirty="0">
                <a:solidFill>
                  <a:schemeClr val="tx1"/>
                </a:solidFill>
              </a:rPr>
              <a:t> </a:t>
            </a:r>
            <a:r>
              <a:rPr lang="en-US" sz="2000" dirty="0" err="1">
                <a:solidFill>
                  <a:schemeClr val="tx1"/>
                </a:solidFill>
              </a:rPr>
              <a:t>elde</a:t>
            </a:r>
            <a:r>
              <a:rPr lang="en-US" sz="2000" dirty="0">
                <a:solidFill>
                  <a:schemeClr val="tx1"/>
                </a:solidFill>
              </a:rPr>
              <a:t> </a:t>
            </a:r>
            <a:r>
              <a:rPr lang="en-US" sz="2000" dirty="0" err="1">
                <a:solidFill>
                  <a:schemeClr val="tx1"/>
                </a:solidFill>
              </a:rPr>
              <a:t>edilmesi</a:t>
            </a:r>
            <a:r>
              <a:rPr lang="en-US" sz="2000" dirty="0">
                <a:solidFill>
                  <a:schemeClr val="tx1"/>
                </a:solidFill>
              </a:rPr>
              <a:t> </a:t>
            </a:r>
          </a:p>
        </p:txBody>
      </p:sp>
      <p:sp>
        <p:nvSpPr>
          <p:cNvPr id="11" name="Rectangle 10"/>
          <p:cNvSpPr/>
          <p:nvPr/>
        </p:nvSpPr>
        <p:spPr>
          <a:xfrm>
            <a:off x="4642596" y="4555090"/>
            <a:ext cx="4010771" cy="2017779"/>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t"/>
          <a:lstStyle/>
          <a:p>
            <a:r>
              <a:rPr lang="tr-TR" sz="2000" dirty="0" smtClean="0">
                <a:solidFill>
                  <a:schemeClr val="tx1"/>
                </a:solidFill>
              </a:rPr>
              <a:t>Ağ </a:t>
            </a:r>
            <a:r>
              <a:rPr lang="tr-TR" sz="2000" dirty="0">
                <a:solidFill>
                  <a:schemeClr val="tx1"/>
                </a:solidFill>
              </a:rPr>
              <a:t>optimizasyonu modelleri ile (örneğin; en düşük maliyetli ağ akış problemi) taşıma maliyetlerini ve kotaları dikkate alarak gerçekçi taşıma maliyetlerinin elde edilmesi. </a:t>
            </a:r>
          </a:p>
        </p:txBody>
      </p:sp>
      <p:sp>
        <p:nvSpPr>
          <p:cNvPr id="12" name="Rectangle 11"/>
          <p:cNvSpPr/>
          <p:nvPr/>
        </p:nvSpPr>
        <p:spPr>
          <a:xfrm>
            <a:off x="220334" y="4913768"/>
            <a:ext cx="4010771" cy="1659101"/>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2400" dirty="0" err="1" smtClean="0">
                <a:solidFill>
                  <a:schemeClr val="tx1"/>
                </a:solidFill>
              </a:rPr>
              <a:t>Gerçekçi</a:t>
            </a:r>
            <a:r>
              <a:rPr lang="en-US" sz="2400" dirty="0" smtClean="0">
                <a:solidFill>
                  <a:schemeClr val="tx1"/>
                </a:solidFill>
              </a:rPr>
              <a:t> </a:t>
            </a:r>
            <a:r>
              <a:rPr lang="en-US" sz="2400" dirty="0" err="1">
                <a:solidFill>
                  <a:schemeClr val="tx1"/>
                </a:solidFill>
              </a:rPr>
              <a:t>taşıma</a:t>
            </a:r>
            <a:r>
              <a:rPr lang="en-US" sz="2400" dirty="0">
                <a:solidFill>
                  <a:schemeClr val="tx1"/>
                </a:solidFill>
              </a:rPr>
              <a:t> </a:t>
            </a:r>
            <a:r>
              <a:rPr lang="en-US" sz="2400" dirty="0" err="1">
                <a:solidFill>
                  <a:schemeClr val="tx1"/>
                </a:solidFill>
              </a:rPr>
              <a:t>maliyetlerini</a:t>
            </a:r>
            <a:r>
              <a:rPr lang="en-US" sz="2400" dirty="0">
                <a:solidFill>
                  <a:schemeClr val="tx1"/>
                </a:solidFill>
              </a:rPr>
              <a:t> </a:t>
            </a:r>
            <a:r>
              <a:rPr lang="en-US" sz="2400" dirty="0" err="1">
                <a:solidFill>
                  <a:schemeClr val="tx1"/>
                </a:solidFill>
              </a:rPr>
              <a:t>ve</a:t>
            </a:r>
            <a:r>
              <a:rPr lang="en-US" sz="2400" dirty="0">
                <a:solidFill>
                  <a:schemeClr val="tx1"/>
                </a:solidFill>
              </a:rPr>
              <a:t> </a:t>
            </a:r>
            <a:r>
              <a:rPr lang="en-US" sz="2400" dirty="0" err="1">
                <a:solidFill>
                  <a:schemeClr val="tx1"/>
                </a:solidFill>
              </a:rPr>
              <a:t>gerçekçi</a:t>
            </a:r>
            <a:r>
              <a:rPr lang="en-US" sz="2400" dirty="0">
                <a:solidFill>
                  <a:schemeClr val="tx1"/>
                </a:solidFill>
              </a:rPr>
              <a:t> </a:t>
            </a:r>
            <a:r>
              <a:rPr lang="en-US" sz="2400" dirty="0" err="1">
                <a:solidFill>
                  <a:schemeClr val="tx1"/>
                </a:solidFill>
              </a:rPr>
              <a:t>kotaları</a:t>
            </a:r>
            <a:r>
              <a:rPr lang="en-US" sz="2400" dirty="0">
                <a:solidFill>
                  <a:schemeClr val="tx1"/>
                </a:solidFill>
              </a:rPr>
              <a:t> </a:t>
            </a:r>
            <a:r>
              <a:rPr lang="en-US" sz="2400" dirty="0" err="1">
                <a:solidFill>
                  <a:schemeClr val="tx1"/>
                </a:solidFill>
              </a:rPr>
              <a:t>dikkate</a:t>
            </a:r>
            <a:r>
              <a:rPr lang="en-US" sz="2400" dirty="0">
                <a:solidFill>
                  <a:schemeClr val="tx1"/>
                </a:solidFill>
              </a:rPr>
              <a:t> </a:t>
            </a:r>
            <a:r>
              <a:rPr lang="en-US" sz="2400" dirty="0" err="1">
                <a:solidFill>
                  <a:schemeClr val="tx1"/>
                </a:solidFill>
              </a:rPr>
              <a:t>alarak</a:t>
            </a:r>
            <a:r>
              <a:rPr lang="en-US" sz="2400" dirty="0">
                <a:solidFill>
                  <a:schemeClr val="tx1"/>
                </a:solidFill>
              </a:rPr>
              <a:t> </a:t>
            </a:r>
            <a:r>
              <a:rPr lang="en-US" sz="2400" dirty="0" err="1">
                <a:solidFill>
                  <a:schemeClr val="tx1"/>
                </a:solidFill>
              </a:rPr>
              <a:t>güncellenmesi</a:t>
            </a:r>
            <a:endParaRPr lang="en-US" sz="2400" dirty="0">
              <a:solidFill>
                <a:schemeClr val="tx1"/>
              </a:solidFill>
            </a:endParaRPr>
          </a:p>
        </p:txBody>
      </p:sp>
      <p:sp>
        <p:nvSpPr>
          <p:cNvPr id="2" name="Rounded Rectangular Callout 1"/>
          <p:cNvSpPr/>
          <p:nvPr/>
        </p:nvSpPr>
        <p:spPr>
          <a:xfrm>
            <a:off x="590757" y="2461736"/>
            <a:ext cx="3640348" cy="3102243"/>
          </a:xfrm>
          <a:prstGeom prst="wedgeRoundRectCallout">
            <a:avLst>
              <a:gd name="adj1" fmla="val 129973"/>
              <a:gd name="adj2" fmla="val -17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tr-TR" dirty="0" smtClean="0"/>
              <a:t>Geçmiş yıllarda transit kota adetleri</a:t>
            </a:r>
          </a:p>
          <a:p>
            <a:pPr marL="285750" indent="-285750">
              <a:buFont typeface="Arial" panose="020B0604020202020204" pitchFamily="34" charset="0"/>
              <a:buChar char="•"/>
            </a:pPr>
            <a:r>
              <a:rPr lang="tr-TR" dirty="0" smtClean="0"/>
              <a:t>Sınır geçiş ücretleri</a:t>
            </a:r>
          </a:p>
          <a:p>
            <a:pPr marL="285750" indent="-285750">
              <a:buFont typeface="Arial" panose="020B0604020202020204" pitchFamily="34" charset="0"/>
              <a:buChar char="•"/>
            </a:pPr>
            <a:r>
              <a:rPr lang="tr-TR" dirty="0" err="1" smtClean="0"/>
              <a:t>Mod</a:t>
            </a:r>
            <a:r>
              <a:rPr lang="tr-TR" dirty="0" smtClean="0"/>
              <a:t> değiştirirken uygulanan ek harçlar</a:t>
            </a:r>
          </a:p>
          <a:p>
            <a:pPr marL="285750" indent="-285750">
              <a:buFont typeface="Arial" panose="020B0604020202020204" pitchFamily="34" charset="0"/>
              <a:buChar char="•"/>
            </a:pPr>
            <a:r>
              <a:rPr lang="tr-TR" dirty="0" smtClean="0"/>
              <a:t>RORO ücretleri</a:t>
            </a:r>
          </a:p>
          <a:p>
            <a:pPr marL="285750" indent="-285750">
              <a:buFont typeface="Arial" panose="020B0604020202020204" pitchFamily="34" charset="0"/>
              <a:buChar char="•"/>
            </a:pPr>
            <a:r>
              <a:rPr lang="tr-TR" dirty="0" smtClean="0"/>
              <a:t>Tren ücretleri</a:t>
            </a:r>
          </a:p>
          <a:p>
            <a:pPr marL="285750" indent="-285750">
              <a:buFont typeface="Arial" panose="020B0604020202020204" pitchFamily="34" charset="0"/>
              <a:buChar char="•"/>
            </a:pPr>
            <a:r>
              <a:rPr lang="tr-TR" dirty="0" smtClean="0"/>
              <a:t>…..</a:t>
            </a:r>
          </a:p>
          <a:p>
            <a:pPr algn="ctr"/>
            <a:endParaRPr lang="en-US" dirty="0"/>
          </a:p>
        </p:txBody>
      </p:sp>
    </p:spTree>
    <p:extLst>
      <p:ext uri="{BB962C8B-B14F-4D97-AF65-F5344CB8AC3E}">
        <p14:creationId xmlns:p14="http://schemas.microsoft.com/office/powerpoint/2010/main" val="20588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Gelecek Çalışmalar</a:t>
            </a:r>
            <a:endParaRPr lang="en-US" dirty="0"/>
          </a:p>
        </p:txBody>
      </p:sp>
      <p:sp>
        <p:nvSpPr>
          <p:cNvPr id="7" name="Rectangle 6"/>
          <p:cNvSpPr/>
          <p:nvPr/>
        </p:nvSpPr>
        <p:spPr>
          <a:xfrm>
            <a:off x="220334" y="1309407"/>
            <a:ext cx="8790316" cy="120519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r>
              <a:rPr lang="tr-TR" sz="2800" dirty="0" smtClean="0"/>
              <a:t>Tekstil Sektörü için gerçekleştirilen analiz, başka sektörler içinde yapılabilir.</a:t>
            </a:r>
            <a:endParaRPr lang="en-US" sz="2800" dirty="0" smtClean="0"/>
          </a:p>
        </p:txBody>
      </p:sp>
    </p:spTree>
    <p:extLst>
      <p:ext uri="{BB962C8B-B14F-4D97-AF65-F5344CB8AC3E}">
        <p14:creationId xmlns:p14="http://schemas.microsoft.com/office/powerpoint/2010/main" val="4754766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chor="ctr"/>
          <a:lstStyle/>
          <a:p>
            <a:pPr marL="0" indent="0" algn="ctr">
              <a:buNone/>
            </a:pPr>
            <a:r>
              <a:rPr lang="en-US" dirty="0" err="1" smtClean="0"/>
              <a:t>Teşekkürler</a:t>
            </a:r>
            <a:r>
              <a:rPr lang="en-US" dirty="0" smtClean="0"/>
              <a:t>…</a:t>
            </a:r>
            <a:endParaRPr lang="en-US" dirty="0"/>
          </a:p>
        </p:txBody>
      </p:sp>
    </p:spTree>
    <p:extLst>
      <p:ext uri="{BB962C8B-B14F-4D97-AF65-F5344CB8AC3E}">
        <p14:creationId xmlns:p14="http://schemas.microsoft.com/office/powerpoint/2010/main" val="3601490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28 at 21.09.3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799" y="0"/>
            <a:ext cx="6870401" cy="6858000"/>
          </a:xfrm>
          <a:prstGeom prst="rect">
            <a:avLst/>
          </a:prstGeom>
        </p:spPr>
      </p:pic>
      <p:sp>
        <p:nvSpPr>
          <p:cNvPr id="4" name="Rounded Rectangle 3"/>
          <p:cNvSpPr/>
          <p:nvPr/>
        </p:nvSpPr>
        <p:spPr>
          <a:xfrm>
            <a:off x="7205615" y="118753"/>
            <a:ext cx="1816925" cy="12469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400" dirty="0" smtClean="0"/>
              <a:t>Türkiye’ye Genel Bakış</a:t>
            </a:r>
            <a:endParaRPr lang="en-US" sz="2400" dirty="0"/>
          </a:p>
        </p:txBody>
      </p:sp>
    </p:spTree>
    <p:extLst>
      <p:ext uri="{BB962C8B-B14F-4D97-AF65-F5344CB8AC3E}">
        <p14:creationId xmlns:p14="http://schemas.microsoft.com/office/powerpoint/2010/main" val="168601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Türkiye’de Mevcut  Ekonomik Durum</a:t>
            </a:r>
            <a:endParaRPr lang="tr-TR" dirty="0"/>
          </a:p>
        </p:txBody>
      </p:sp>
      <p:sp>
        <p:nvSpPr>
          <p:cNvPr id="3" name="Content Placeholder 2"/>
          <p:cNvSpPr>
            <a:spLocks noGrp="1"/>
          </p:cNvSpPr>
          <p:nvPr>
            <p:ph idx="1"/>
          </p:nvPr>
        </p:nvSpPr>
        <p:spPr/>
        <p:txBody>
          <a:bodyPr/>
          <a:lstStyle/>
          <a:p>
            <a:r>
              <a:rPr lang="tr-TR" dirty="0" smtClean="0"/>
              <a:t>2011 yılında 135 milyar , </a:t>
            </a:r>
            <a:endParaRPr lang="tr-TR" dirty="0" smtClean="0"/>
          </a:p>
          <a:p>
            <a:r>
              <a:rPr lang="tr-TR" dirty="0" smtClean="0"/>
              <a:t>2012 </a:t>
            </a:r>
            <a:r>
              <a:rPr lang="tr-TR" dirty="0" smtClean="0"/>
              <a:t>yılında ise 150 milyar dolar ihracat yapan Türkiye’nin </a:t>
            </a:r>
            <a:endParaRPr lang="tr-TR" dirty="0" smtClean="0"/>
          </a:p>
          <a:p>
            <a:r>
              <a:rPr lang="tr-TR" dirty="0" smtClean="0"/>
              <a:t>2012 </a:t>
            </a:r>
            <a:r>
              <a:rPr lang="tr-TR" dirty="0" smtClean="0"/>
              <a:t>yılındaki GSYİH’nın yaklaşık olarak 774 milyar dolar civarında olduğu belirtilmektedir</a:t>
            </a:r>
          </a:p>
          <a:p>
            <a:r>
              <a:rPr lang="tr-TR" dirty="0" smtClean="0"/>
              <a:t>2013 teki 500 milyar dolarlık ihracat hedefini gerçekleştirebilmek için </a:t>
            </a:r>
            <a:r>
              <a:rPr lang="tr-TR" dirty="0" err="1" smtClean="0"/>
              <a:t>GSYİH’nın</a:t>
            </a:r>
            <a:r>
              <a:rPr lang="tr-TR" dirty="0" smtClean="0"/>
              <a:t> 774 milyar dolardan yaklaşık 2 trilyon dolara çıkması gerekmektedir </a:t>
            </a:r>
          </a:p>
          <a:p>
            <a:endParaRPr lang="tr-TR" dirty="0"/>
          </a:p>
        </p:txBody>
      </p:sp>
    </p:spTree>
    <p:extLst>
      <p:ext uri="{BB962C8B-B14F-4D97-AF65-F5344CB8AC3E}">
        <p14:creationId xmlns:p14="http://schemas.microsoft.com/office/powerpoint/2010/main" val="3017984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3181" y="5625649"/>
            <a:ext cx="5269707" cy="6015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Büyüme</a:t>
            </a:r>
            <a:r>
              <a:rPr lang="en-US" dirty="0" smtClean="0"/>
              <a:t> </a:t>
            </a:r>
            <a:r>
              <a:rPr lang="en-US" dirty="0" err="1" smtClean="0"/>
              <a:t>hızı</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10387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951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p:cNvGraphicFramePr>
            <a:graphicFrameLocks/>
          </p:cNvGraphicFramePr>
          <p:nvPr>
            <p:extLst>
              <p:ext uri="{D42A27DB-BD31-4B8C-83A1-F6EECF244321}">
                <p14:modId xmlns:p14="http://schemas.microsoft.com/office/powerpoint/2010/main" val="2308981837"/>
              </p:ext>
            </p:extLst>
          </p:nvPr>
        </p:nvGraphicFramePr>
        <p:xfrm>
          <a:off x="457200" y="1143000"/>
          <a:ext cx="8229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2052" name="TextBox 10"/>
          <p:cNvSpPr txBox="1">
            <a:spLocks noChangeArrowheads="1"/>
          </p:cNvSpPr>
          <p:nvPr/>
        </p:nvSpPr>
        <p:spPr bwMode="auto">
          <a:xfrm>
            <a:off x="6678613" y="6488113"/>
            <a:ext cx="243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tr-TR" dirty="0" smtClean="0">
                <a:latin typeface="Calibri" panose="020F0502020204030204" pitchFamily="34" charset="0"/>
              </a:rPr>
              <a:t>TÜİK, Dış Ticaret Verileri</a:t>
            </a:r>
            <a:endParaRPr lang="en-US" b="1" dirty="0">
              <a:solidFill>
                <a:srgbClr val="FF0000"/>
              </a:solidFill>
              <a:latin typeface="Calibri" panose="020F0502020204030204" pitchFamily="34" charset="0"/>
            </a:endParaRPr>
          </a:p>
        </p:txBody>
      </p:sp>
      <p:sp>
        <p:nvSpPr>
          <p:cNvPr id="4" name="Rounded Rectangle 3"/>
          <p:cNvSpPr/>
          <p:nvPr/>
        </p:nvSpPr>
        <p:spPr bwMode="auto">
          <a:xfrm>
            <a:off x="5697415" y="4853965"/>
            <a:ext cx="24434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eaLnBrk="1" hangingPunct="1">
              <a:defRPr/>
            </a:pPr>
            <a:r>
              <a:rPr lang="tr-TR" sz="1400" dirty="0" smtClean="0">
                <a:solidFill>
                  <a:srgbClr val="FFFFFF"/>
                </a:solidFill>
                <a:ea typeface="ＭＳ Ｐゴシック" pitchFamily="34" charset="-128"/>
              </a:rPr>
              <a:t>2012 </a:t>
            </a:r>
            <a:r>
              <a:rPr lang="tr-TR" sz="1400" dirty="0">
                <a:solidFill>
                  <a:srgbClr val="FFFFFF"/>
                </a:solidFill>
                <a:ea typeface="ＭＳ Ｐゴシック" pitchFamily="34" charset="-128"/>
              </a:rPr>
              <a:t>yılında ihracat </a:t>
            </a:r>
            <a:r>
              <a:rPr lang="tr-TR" sz="1400" dirty="0" smtClean="0">
                <a:solidFill>
                  <a:srgbClr val="FFFFFF"/>
                </a:solidFill>
                <a:ea typeface="ＭＳ Ｐゴシック" pitchFamily="34" charset="-128"/>
              </a:rPr>
              <a:t>2011’e </a:t>
            </a:r>
            <a:r>
              <a:rPr lang="tr-TR" sz="1400" dirty="0">
                <a:solidFill>
                  <a:srgbClr val="FFFFFF"/>
                </a:solidFill>
                <a:ea typeface="ＭＳ Ｐゴシック" pitchFamily="34" charset="-128"/>
              </a:rPr>
              <a:t>göre %</a:t>
            </a:r>
            <a:r>
              <a:rPr lang="tr-TR" sz="1400" dirty="0" smtClean="0">
                <a:solidFill>
                  <a:srgbClr val="FFFFFF"/>
                </a:solidFill>
                <a:ea typeface="ＭＳ Ｐゴシック" pitchFamily="34" charset="-128"/>
              </a:rPr>
              <a:t>13 artmış, </a:t>
            </a:r>
            <a:r>
              <a:rPr lang="tr-TR" sz="1400" dirty="0">
                <a:solidFill>
                  <a:srgbClr val="FFFFFF"/>
                </a:solidFill>
                <a:ea typeface="ＭＳ Ｐゴシック" pitchFamily="34" charset="-128"/>
              </a:rPr>
              <a:t>ithalat ise </a:t>
            </a:r>
            <a:r>
              <a:rPr lang="tr-TR" sz="1400" dirty="0" smtClean="0">
                <a:solidFill>
                  <a:srgbClr val="FFFFFF"/>
                </a:solidFill>
                <a:ea typeface="ＭＳ Ｐゴシック" pitchFamily="34" charset="-128"/>
              </a:rPr>
              <a:t>%2 azalmıştır.</a:t>
            </a:r>
            <a:endParaRPr lang="tr-TR" sz="1400" dirty="0">
              <a:solidFill>
                <a:srgbClr val="FFFFFF"/>
              </a:solidFill>
              <a:ea typeface="ＭＳ Ｐゴシック" pitchFamily="34" charset="-128"/>
            </a:endParaRPr>
          </a:p>
        </p:txBody>
      </p:sp>
      <p:sp>
        <p:nvSpPr>
          <p:cNvPr id="7" name="Title 6"/>
          <p:cNvSpPr>
            <a:spLocks noGrp="1"/>
          </p:cNvSpPr>
          <p:nvPr>
            <p:ph type="title"/>
          </p:nvPr>
        </p:nvSpPr>
        <p:spPr/>
        <p:txBody>
          <a:bodyPr/>
          <a:lstStyle/>
          <a:p>
            <a:r>
              <a:rPr lang="tr-TR" dirty="0" smtClean="0"/>
              <a:t>Dış Ticaretimiz</a:t>
            </a:r>
            <a:endParaRPr lang="en-US" dirty="0"/>
          </a:p>
        </p:txBody>
      </p:sp>
    </p:spTree>
    <p:extLst>
      <p:ext uri="{BB962C8B-B14F-4D97-AF65-F5344CB8AC3E}">
        <p14:creationId xmlns:p14="http://schemas.microsoft.com/office/powerpoint/2010/main" val="145244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924</TotalTime>
  <Words>1721</Words>
  <Application>Microsoft Office PowerPoint</Application>
  <PresentationFormat>On-screen Show (4:3)</PresentationFormat>
  <Paragraphs>326</Paragraphs>
  <Slides>57</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ＭＳ Ｐゴシック</vt:lpstr>
      <vt:lpstr>Arial</vt:lpstr>
      <vt:lpstr>Arial (Body)</vt:lpstr>
      <vt:lpstr>Calibri</vt:lpstr>
      <vt:lpstr>Cambria Math</vt:lpstr>
      <vt:lpstr>Office Theme</vt:lpstr>
      <vt:lpstr>Document</vt:lpstr>
      <vt:lpstr>Kota Uygulamasının Türk Dış Ticaretine Etkileri</vt:lpstr>
      <vt:lpstr>Gündem</vt:lpstr>
      <vt:lpstr>PowerPoint Presentation</vt:lpstr>
      <vt:lpstr>Avrupa’da Mevcut Ekonomik Durum</vt:lpstr>
      <vt:lpstr>Avrupa’da Mevcut Ekonomik Durum</vt:lpstr>
      <vt:lpstr>PowerPoint Presentation</vt:lpstr>
      <vt:lpstr>Türkiye’de Mevcut  Ekonomik Durum</vt:lpstr>
      <vt:lpstr>Büyüme hızı</vt:lpstr>
      <vt:lpstr>Dış Ticaretimiz</vt:lpstr>
      <vt:lpstr>Ulaştırma, Depolama ve Haberleşme Alt Sektörü</vt:lpstr>
      <vt:lpstr>Türkiye’de Uluslarası Taşımacılıkta Mevcut Durum</vt:lpstr>
      <vt:lpstr>Yurt Dışı Yük Taşımacılığı</vt:lpstr>
      <vt:lpstr>Ülkelerin İhracatının GSMH’larına oranı</vt:lpstr>
      <vt:lpstr>Ülkelerin İthalatının GSMH’larına oranı</vt:lpstr>
      <vt:lpstr>Türk İhracatında AB ülkelerinin payı</vt:lpstr>
      <vt:lpstr>Uluslararası Karayolu Taşımaları: Türkiye Gerçeği</vt:lpstr>
      <vt:lpstr>Uluslararası Karayolu Taşımaları: Türkiye Gerçeği Batı Kapıları Türk/Yabancı Pazar Payı Paylaşımı</vt:lpstr>
      <vt:lpstr>Uluslararası Karayolu Taşımaları: Türkiye Gerçeği Yabancı Araçların Boş Girişleri (Sefer Sayısı)</vt:lpstr>
      <vt:lpstr>Uluslararası Karayolu Taşımaları: Türkiye Gerçeği Ülkemize Boş Girip Yük Alan İlk 10 Yabancı Ülke</vt:lpstr>
      <vt:lpstr>Uluslararası Karayolu Taşımaları: Türkiye Gerçeği İhraç Taşımalarında TR-BG-Diğer Pazar Payları</vt:lpstr>
      <vt:lpstr>Uluslararası Karayolu Taşımaları: Türkiye Gerçeği İthal Taşımalarında TR-BG-Diğer Pazar Payları</vt:lpstr>
      <vt:lpstr>Uluslararası Karayolu Taşımaları: Türkiye Gerçeği Bulgar Araçların Boş Girişleri (Sefer Sayısı)</vt:lpstr>
      <vt:lpstr>Uluslararası Karayolu Taşımaları: Türkiye Gerçeği</vt:lpstr>
      <vt:lpstr>Uluslararası Karayolu Taşımaları: Türkiye Gerçeği</vt:lpstr>
      <vt:lpstr>Uluslararası Karayolu Taşımaları: Türkiye Gerçeği</vt:lpstr>
      <vt:lpstr>Çalışmanın Amacı</vt:lpstr>
      <vt:lpstr>Çalışmanın amacı</vt:lpstr>
      <vt:lpstr>Makro Düzeyde Analiz</vt:lpstr>
      <vt:lpstr>Makro düzeyde analiz</vt:lpstr>
      <vt:lpstr>Bağımsız Değişkenler</vt:lpstr>
      <vt:lpstr>Önerilen Modeller</vt:lpstr>
      <vt:lpstr>Makro düzeyde analiz </vt:lpstr>
      <vt:lpstr>Makro düzeyde analiz </vt:lpstr>
      <vt:lpstr>ERK - Karayolu ihracatı (KG)</vt:lpstr>
      <vt:lpstr>ERD Karayolu ihracatı (ABD$)</vt:lpstr>
      <vt:lpstr>SENARYOLAR</vt:lpstr>
      <vt:lpstr>Karayolu ile yapılan ihracat (kg)</vt:lpstr>
      <vt:lpstr>Karayolu ile yapılan ihracat (kg)</vt:lpstr>
      <vt:lpstr>Karayolu ile yapılan ihracat (kg) (Almanya, İspanya, Fransa, İtalya)</vt:lpstr>
      <vt:lpstr>Karayolu ile yapılan ihracat (US$)</vt:lpstr>
      <vt:lpstr>Karayolu ile yapılan ihracat (kg)</vt:lpstr>
      <vt:lpstr>Karayolu ile yapılan ihracat ($) (Almanya, İspanya, Fransa, İtalya)</vt:lpstr>
      <vt:lpstr>Toplam ihracat (kg)</vt:lpstr>
      <vt:lpstr>Toplam ihracat (kg)</vt:lpstr>
      <vt:lpstr>Toplam ihracat (kg) (Almanya, İspanya, Fransa, İtalya)</vt:lpstr>
      <vt:lpstr>Seçilmiş Bir sektör için Ayrıntılı Analiz</vt:lpstr>
      <vt:lpstr>TEK - Karayolu ile tekstil ihracatı (KG)</vt:lpstr>
      <vt:lpstr>TED - Karayolu ile tekstil ihracatı (ABD$)</vt:lpstr>
      <vt:lpstr>Türkiye’nin tekstil ihracatı (milyar kg)</vt:lpstr>
      <vt:lpstr>Türkiye’nin tekstil ihracatı (milyar ABD$)</vt:lpstr>
      <vt:lpstr>Sonuçlar</vt:lpstr>
      <vt:lpstr>Sonuçlar</vt:lpstr>
      <vt:lpstr>Sonuçlar</vt:lpstr>
      <vt:lpstr>Mikro düzeyde analizler</vt:lpstr>
      <vt:lpstr>Gelecek Çalışmalar</vt:lpstr>
      <vt:lpstr>Gelecek Çalışmalar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Ozay Ozaydin</dc:creator>
  <cp:lastModifiedBy>Fusun Ulengin</cp:lastModifiedBy>
  <cp:revision>103</cp:revision>
  <dcterms:created xsi:type="dcterms:W3CDTF">2013-04-04T10:05:56Z</dcterms:created>
  <dcterms:modified xsi:type="dcterms:W3CDTF">2013-12-17T17:36:07Z</dcterms:modified>
</cp:coreProperties>
</file>